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95" r:id="rId2"/>
    <p:sldId id="256" r:id="rId3"/>
    <p:sldId id="257" r:id="rId4"/>
    <p:sldId id="305" r:id="rId5"/>
    <p:sldId id="306" r:id="rId6"/>
    <p:sldId id="307" r:id="rId7"/>
    <p:sldId id="317" r:id="rId8"/>
    <p:sldId id="320" r:id="rId9"/>
    <p:sldId id="318" r:id="rId10"/>
    <p:sldId id="321" r:id="rId11"/>
    <p:sldId id="324" r:id="rId12"/>
    <p:sldId id="361" r:id="rId13"/>
    <p:sldId id="362" r:id="rId14"/>
    <p:sldId id="326" r:id="rId15"/>
    <p:sldId id="358" r:id="rId16"/>
    <p:sldId id="359" r:id="rId17"/>
    <p:sldId id="360" r:id="rId18"/>
    <p:sldId id="262" r:id="rId19"/>
    <p:sldId id="322" r:id="rId20"/>
    <p:sldId id="263" r:id="rId21"/>
    <p:sldId id="323" r:id="rId22"/>
    <p:sldId id="272" r:id="rId23"/>
    <p:sldId id="273" r:id="rId24"/>
    <p:sldId id="274" r:id="rId25"/>
    <p:sldId id="275" r:id="rId26"/>
    <p:sldId id="271" r:id="rId27"/>
    <p:sldId id="283" r:id="rId28"/>
    <p:sldId id="284" r:id="rId29"/>
    <p:sldId id="285" r:id="rId30"/>
    <p:sldId id="286" r:id="rId31"/>
    <p:sldId id="287" r:id="rId32"/>
    <p:sldId id="288" r:id="rId33"/>
    <p:sldId id="291" r:id="rId34"/>
    <p:sldId id="344" r:id="rId35"/>
    <p:sldId id="345" r:id="rId36"/>
    <p:sldId id="346" r:id="rId37"/>
    <p:sldId id="329" r:id="rId38"/>
    <p:sldId id="363" r:id="rId39"/>
    <p:sldId id="312" r:id="rId40"/>
    <p:sldId id="313" r:id="rId41"/>
    <p:sldId id="330" r:id="rId42"/>
    <p:sldId id="332" r:id="rId43"/>
    <p:sldId id="333" r:id="rId44"/>
    <p:sldId id="331" r:id="rId45"/>
    <p:sldId id="310" r:id="rId46"/>
  </p:sldIdLst>
  <p:sldSz cx="10440988" cy="6840538"/>
  <p:notesSz cx="6735763" cy="9866313"/>
  <p:defaultTextStyle>
    <a:defPPr>
      <a:defRPr lang="en-US"/>
    </a:defPPr>
    <a:lvl1pPr marL="0" algn="l" defTabSz="9669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3489" algn="l" defTabSz="9669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6978" algn="l" defTabSz="9669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50467" algn="l" defTabSz="9669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33956" algn="l" defTabSz="9669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17445" algn="l" defTabSz="9669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00934" algn="l" defTabSz="9669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84423" algn="l" defTabSz="9669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67912" algn="l" defTabSz="9669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2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 autoAdjust="0"/>
    <p:restoredTop sz="94704" autoAdjust="0"/>
  </p:normalViewPr>
  <p:slideViewPr>
    <p:cSldViewPr>
      <p:cViewPr varScale="1">
        <p:scale>
          <a:sx n="63" d="100"/>
          <a:sy n="63" d="100"/>
        </p:scale>
        <p:origin x="1120" y="52"/>
      </p:cViewPr>
      <p:guideLst>
        <p:guide orient="horz" pos="2155"/>
        <p:guide pos="32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2922"/>
          </a:xfrm>
          <a:prstGeom prst="rect">
            <a:avLst/>
          </a:prstGeom>
        </p:spPr>
        <p:txBody>
          <a:bodyPr vert="horz" lIns="90343" tIns="45171" rIns="90343" bIns="45171" rtlCol="0"/>
          <a:lstStyle>
            <a:lvl1pPr algn="l">
              <a:defRPr sz="1200"/>
            </a:lvl1pPr>
          </a:lstStyle>
          <a:p>
            <a:endParaRPr lang="en-SG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2922"/>
          </a:xfrm>
          <a:prstGeom prst="rect">
            <a:avLst/>
          </a:prstGeom>
        </p:spPr>
        <p:txBody>
          <a:bodyPr vert="horz" lIns="90343" tIns="45171" rIns="90343" bIns="45171" rtlCol="0"/>
          <a:lstStyle>
            <a:lvl1pPr algn="r">
              <a:defRPr sz="1200"/>
            </a:lvl1pPr>
          </a:lstStyle>
          <a:p>
            <a:fld id="{3A03AEEF-F3E9-458E-B0B5-706E80A5019C}" type="datetimeFigureOut">
              <a:rPr lang="en-SG" smtClean="0"/>
              <a:t>4/4/2019</a:t>
            </a:fld>
            <a:endParaRPr lang="en-SG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4513" y="739775"/>
            <a:ext cx="564673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43" tIns="45171" rIns="90343" bIns="45171" rtlCol="0" anchor="ctr"/>
          <a:lstStyle/>
          <a:p>
            <a:endParaRPr lang="en-SG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696"/>
            <a:ext cx="5388610" cy="4439447"/>
          </a:xfrm>
          <a:prstGeom prst="rect">
            <a:avLst/>
          </a:prstGeom>
        </p:spPr>
        <p:txBody>
          <a:bodyPr vert="horz" lIns="90343" tIns="45171" rIns="90343" bIns="4517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817"/>
            <a:ext cx="2918831" cy="492921"/>
          </a:xfrm>
          <a:prstGeom prst="rect">
            <a:avLst/>
          </a:prstGeom>
        </p:spPr>
        <p:txBody>
          <a:bodyPr vert="horz" lIns="90343" tIns="45171" rIns="90343" bIns="45171" rtlCol="0" anchor="b"/>
          <a:lstStyle>
            <a:lvl1pPr algn="l">
              <a:defRPr sz="1200"/>
            </a:lvl1pPr>
          </a:lstStyle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817"/>
            <a:ext cx="2918831" cy="492921"/>
          </a:xfrm>
          <a:prstGeom prst="rect">
            <a:avLst/>
          </a:prstGeom>
        </p:spPr>
        <p:txBody>
          <a:bodyPr vert="horz" lIns="90343" tIns="45171" rIns="90343" bIns="45171" rtlCol="0" anchor="b"/>
          <a:lstStyle>
            <a:lvl1pPr algn="r">
              <a:defRPr sz="1200"/>
            </a:lvl1pPr>
          </a:lstStyle>
          <a:p>
            <a:fld id="{B22E2CF5-90E1-4A93-AFB7-B32386474D3A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61865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075" y="2125001"/>
            <a:ext cx="8874840" cy="14662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6149" y="3876305"/>
            <a:ext cx="7308692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3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6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0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3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7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0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8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6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69716" y="273941"/>
            <a:ext cx="2349222" cy="58366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2049" y="273941"/>
            <a:ext cx="6873651" cy="58366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767" y="4395681"/>
            <a:ext cx="8874840" cy="1358607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767" y="2899312"/>
            <a:ext cx="8874840" cy="149636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34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69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04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39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174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09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844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679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051" y="1596128"/>
            <a:ext cx="4611436" cy="4514439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7502" y="1596128"/>
            <a:ext cx="4611436" cy="4514439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052" y="1531205"/>
            <a:ext cx="4613249" cy="63813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489" indent="0">
              <a:buNone/>
              <a:defRPr sz="2100" b="1"/>
            </a:lvl2pPr>
            <a:lvl3pPr marL="966978" indent="0">
              <a:buNone/>
              <a:defRPr sz="1900" b="1"/>
            </a:lvl3pPr>
            <a:lvl4pPr marL="1450467" indent="0">
              <a:buNone/>
              <a:defRPr sz="1700" b="1"/>
            </a:lvl4pPr>
            <a:lvl5pPr marL="1933956" indent="0">
              <a:buNone/>
              <a:defRPr sz="1700" b="1"/>
            </a:lvl5pPr>
            <a:lvl6pPr marL="2417445" indent="0">
              <a:buNone/>
              <a:defRPr sz="1700" b="1"/>
            </a:lvl6pPr>
            <a:lvl7pPr marL="2900934" indent="0">
              <a:buNone/>
              <a:defRPr sz="1700" b="1"/>
            </a:lvl7pPr>
            <a:lvl8pPr marL="3384423" indent="0">
              <a:buNone/>
              <a:defRPr sz="1700" b="1"/>
            </a:lvl8pPr>
            <a:lvl9pPr marL="386791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52" y="2169337"/>
            <a:ext cx="4613249" cy="394122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3878" y="1531205"/>
            <a:ext cx="4615062" cy="63813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489" indent="0">
              <a:buNone/>
              <a:defRPr sz="2100" b="1"/>
            </a:lvl2pPr>
            <a:lvl3pPr marL="966978" indent="0">
              <a:buNone/>
              <a:defRPr sz="1900" b="1"/>
            </a:lvl3pPr>
            <a:lvl4pPr marL="1450467" indent="0">
              <a:buNone/>
              <a:defRPr sz="1700" b="1"/>
            </a:lvl4pPr>
            <a:lvl5pPr marL="1933956" indent="0">
              <a:buNone/>
              <a:defRPr sz="1700" b="1"/>
            </a:lvl5pPr>
            <a:lvl6pPr marL="2417445" indent="0">
              <a:buNone/>
              <a:defRPr sz="1700" b="1"/>
            </a:lvl6pPr>
            <a:lvl7pPr marL="2900934" indent="0">
              <a:buNone/>
              <a:defRPr sz="1700" b="1"/>
            </a:lvl7pPr>
            <a:lvl8pPr marL="3384423" indent="0">
              <a:buNone/>
              <a:defRPr sz="1700" b="1"/>
            </a:lvl8pPr>
            <a:lvl9pPr marL="386791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3878" y="2169337"/>
            <a:ext cx="4615062" cy="394122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051" y="272356"/>
            <a:ext cx="3435013" cy="115909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136" y="272357"/>
            <a:ext cx="5836802" cy="5838210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051" y="1431447"/>
            <a:ext cx="3435013" cy="4679118"/>
          </a:xfrm>
        </p:spPr>
        <p:txBody>
          <a:bodyPr/>
          <a:lstStyle>
            <a:lvl1pPr marL="0" indent="0">
              <a:buNone/>
              <a:defRPr sz="1500"/>
            </a:lvl1pPr>
            <a:lvl2pPr marL="483489" indent="0">
              <a:buNone/>
              <a:defRPr sz="1300"/>
            </a:lvl2pPr>
            <a:lvl3pPr marL="966978" indent="0">
              <a:buNone/>
              <a:defRPr sz="1100"/>
            </a:lvl3pPr>
            <a:lvl4pPr marL="1450467" indent="0">
              <a:buNone/>
              <a:defRPr sz="1000"/>
            </a:lvl4pPr>
            <a:lvl5pPr marL="1933956" indent="0">
              <a:buNone/>
              <a:defRPr sz="1000"/>
            </a:lvl5pPr>
            <a:lvl6pPr marL="2417445" indent="0">
              <a:buNone/>
              <a:defRPr sz="1000"/>
            </a:lvl6pPr>
            <a:lvl7pPr marL="2900934" indent="0">
              <a:buNone/>
              <a:defRPr sz="1000"/>
            </a:lvl7pPr>
            <a:lvl8pPr marL="3384423" indent="0">
              <a:buNone/>
              <a:defRPr sz="1000"/>
            </a:lvl8pPr>
            <a:lvl9pPr marL="386791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6508" y="4788378"/>
            <a:ext cx="6264593" cy="56529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6508" y="611215"/>
            <a:ext cx="6264593" cy="4104323"/>
          </a:xfrm>
        </p:spPr>
        <p:txBody>
          <a:bodyPr/>
          <a:lstStyle>
            <a:lvl1pPr marL="0" indent="0">
              <a:buNone/>
              <a:defRPr sz="3400"/>
            </a:lvl1pPr>
            <a:lvl2pPr marL="483489" indent="0">
              <a:buNone/>
              <a:defRPr sz="3000"/>
            </a:lvl2pPr>
            <a:lvl3pPr marL="966978" indent="0">
              <a:buNone/>
              <a:defRPr sz="2500"/>
            </a:lvl3pPr>
            <a:lvl4pPr marL="1450467" indent="0">
              <a:buNone/>
              <a:defRPr sz="2100"/>
            </a:lvl4pPr>
            <a:lvl5pPr marL="1933956" indent="0">
              <a:buNone/>
              <a:defRPr sz="2100"/>
            </a:lvl5pPr>
            <a:lvl6pPr marL="2417445" indent="0">
              <a:buNone/>
              <a:defRPr sz="2100"/>
            </a:lvl6pPr>
            <a:lvl7pPr marL="2900934" indent="0">
              <a:buNone/>
              <a:defRPr sz="2100"/>
            </a:lvl7pPr>
            <a:lvl8pPr marL="3384423" indent="0">
              <a:buNone/>
              <a:defRPr sz="2100"/>
            </a:lvl8pPr>
            <a:lvl9pPr marL="3867912" indent="0">
              <a:buNone/>
              <a:defRPr sz="21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6508" y="5353673"/>
            <a:ext cx="6264593" cy="802813"/>
          </a:xfrm>
        </p:spPr>
        <p:txBody>
          <a:bodyPr/>
          <a:lstStyle>
            <a:lvl1pPr marL="0" indent="0">
              <a:buNone/>
              <a:defRPr sz="1500"/>
            </a:lvl1pPr>
            <a:lvl2pPr marL="483489" indent="0">
              <a:buNone/>
              <a:defRPr sz="1300"/>
            </a:lvl2pPr>
            <a:lvl3pPr marL="966978" indent="0">
              <a:buNone/>
              <a:defRPr sz="1100"/>
            </a:lvl3pPr>
            <a:lvl4pPr marL="1450467" indent="0">
              <a:buNone/>
              <a:defRPr sz="1000"/>
            </a:lvl4pPr>
            <a:lvl5pPr marL="1933956" indent="0">
              <a:buNone/>
              <a:defRPr sz="1000"/>
            </a:lvl5pPr>
            <a:lvl6pPr marL="2417445" indent="0">
              <a:buNone/>
              <a:defRPr sz="1000"/>
            </a:lvl6pPr>
            <a:lvl7pPr marL="2900934" indent="0">
              <a:buNone/>
              <a:defRPr sz="1000"/>
            </a:lvl7pPr>
            <a:lvl8pPr marL="3384423" indent="0">
              <a:buNone/>
              <a:defRPr sz="1000"/>
            </a:lvl8pPr>
            <a:lvl9pPr marL="386791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2052" y="273939"/>
            <a:ext cx="9396889" cy="1140090"/>
          </a:xfrm>
          <a:prstGeom prst="rect">
            <a:avLst/>
          </a:prstGeom>
        </p:spPr>
        <p:txBody>
          <a:bodyPr vert="horz" lIns="96698" tIns="48349" rIns="96698" bIns="483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052" y="1596128"/>
            <a:ext cx="9396889" cy="4514439"/>
          </a:xfrm>
          <a:prstGeom prst="rect">
            <a:avLst/>
          </a:prstGeom>
        </p:spPr>
        <p:txBody>
          <a:bodyPr vert="horz" lIns="96698" tIns="48349" rIns="96698" bIns="483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2050" y="6340167"/>
            <a:ext cx="2436231" cy="364195"/>
          </a:xfrm>
          <a:prstGeom prst="rect">
            <a:avLst/>
          </a:prstGeom>
        </p:spPr>
        <p:txBody>
          <a:bodyPr vert="horz" lIns="96698" tIns="48349" rIns="96698" bIns="4834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7339" y="6340167"/>
            <a:ext cx="3306313" cy="364195"/>
          </a:xfrm>
          <a:prstGeom prst="rect">
            <a:avLst/>
          </a:prstGeom>
        </p:spPr>
        <p:txBody>
          <a:bodyPr vert="horz" lIns="96698" tIns="48349" rIns="96698" bIns="4834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82709" y="6340167"/>
            <a:ext cx="2436231" cy="364195"/>
          </a:xfrm>
          <a:prstGeom prst="rect">
            <a:avLst/>
          </a:prstGeom>
        </p:spPr>
        <p:txBody>
          <a:bodyPr vert="horz" lIns="96698" tIns="48349" rIns="96698" bIns="4834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66978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617" indent="-362617" algn="l" defTabSz="96697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670" indent="-302181" algn="l" defTabSz="966978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8723" indent="-241745" algn="l" defTabSz="96697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12" indent="-241745" algn="l" defTabSz="96697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701" indent="-241745" algn="l" defTabSz="966978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9190" indent="-241745" algn="l" defTabSz="9669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2679" indent="-241745" algn="l" defTabSz="9669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6168" indent="-241745" algn="l" defTabSz="9669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09657" indent="-241745" algn="l" defTabSz="96697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69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489" algn="l" defTabSz="9669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978" algn="l" defTabSz="9669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0467" algn="l" defTabSz="9669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956" algn="l" defTabSz="9669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7445" algn="l" defTabSz="9669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0934" algn="l" defTabSz="9669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algn="l" defTabSz="9669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912" algn="l" defTabSz="9669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3" Target="../media/image2.jpeg" Type="http://schemas.openxmlformats.org/officeDocument/2006/relationships/image"/><Relationship Id="rId2" Target="../media/image1.pn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3.jpeg" Type="http://schemas.openxmlformats.org/officeDocument/2006/relationships/image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 ?><Relationships xmlns="http://schemas.openxmlformats.org/package/2006/relationships"><Relationship Id="rId3" Target="../slideLayouts/slideLayout7.xml" Type="http://schemas.openxmlformats.org/officeDocument/2006/relationships/slideLayout"/><Relationship Id="rId2" Target="../media/media1.m4a" Type="http://schemas.openxmlformats.org/officeDocument/2006/relationships/audio"/><Relationship Id="rId1" Target="../media/media1.m4a" Type="http://schemas.microsoft.com/office/2007/relationships/media"/><Relationship Id="rId6" Target="../media/image22.png" Type="http://schemas.openxmlformats.org/officeDocument/2006/relationships/image"/><Relationship Id="rId5" Target="../media/image21.jpeg" Type="http://schemas.openxmlformats.org/officeDocument/2006/relationships/image"/><Relationship Id="rId4" Target="../media/image20.png" Type="http://schemas.openxmlformats.org/officeDocument/2006/relationships/image"/></Relationships>
</file>

<file path=ppt/slides/_rels/slide12.xml.rels><?xml version="1.0" encoding="UTF-8" standalone="yes" ?><Relationships xmlns="http://schemas.openxmlformats.org/package/2006/relationships"><Relationship Id="rId8" Target="../media/image29.png" Type="http://schemas.openxmlformats.org/officeDocument/2006/relationships/image"/><Relationship Id="rId3" Target="../media/image24.jpeg" Type="http://schemas.openxmlformats.org/officeDocument/2006/relationships/image"/><Relationship Id="rId7" Target="../media/image28.png" Type="http://schemas.openxmlformats.org/officeDocument/2006/relationships/image"/><Relationship Id="rId2" Target="../media/image23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27.png" Type="http://schemas.openxmlformats.org/officeDocument/2006/relationships/image"/><Relationship Id="rId5" Target="../media/image26.png" Type="http://schemas.openxmlformats.org/officeDocument/2006/relationships/image"/><Relationship Id="rId4" Target="../media/image25.jpeg" Type="http://schemas.openxmlformats.org/officeDocument/2006/relationships/image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2.xml.rels><?xml version="1.0" encoding="UTF-8" standalone="yes" ?><Relationships xmlns="http://schemas.openxmlformats.org/package/2006/relationships"><Relationship Id="rId2" Target="../media/image5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.xml.rels><?xml version="1.0" encoding="UTF-8" standalone="yes" ?><Relationships xmlns="http://schemas.openxmlformats.org/package/2006/relationships"><Relationship Id="rId3" Target="../media/image56.jpeg" Type="http://schemas.openxmlformats.org/officeDocument/2006/relationships/image"/><Relationship Id="rId2" Target="../media/image5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.xml.rels><?xml version="1.0" encoding="UTF-8" standalone="yes" ?><Relationships xmlns="http://schemas.openxmlformats.org/package/2006/relationships"><Relationship Id="rId3" Target="../media/image58.jpeg" Type="http://schemas.openxmlformats.org/officeDocument/2006/relationships/image"/><Relationship Id="rId2" Target="../media/image5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5.xml.rels><?xml version="1.0" encoding="UTF-8" standalone="yes" ?><Relationships xmlns="http://schemas.openxmlformats.org/package/2006/relationships"><Relationship Id="rId3" Target="../media/image60.jpeg" Type="http://schemas.openxmlformats.org/officeDocument/2006/relationships/image"/><Relationship Id="rId2" Target="../media/image59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61.jpeg" Type="http://schemas.openxmlformats.org/officeDocument/2006/relationships/image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 ?><Relationships xmlns="http://schemas.openxmlformats.org/package/2006/relationships"><Relationship Id="rId3" Target="../media/image6.jpeg" Type="http://schemas.openxmlformats.org/officeDocument/2006/relationships/image"/><Relationship Id="rId7" Target="../media/image10.jpeg" Type="http://schemas.openxmlformats.org/officeDocument/2006/relationships/image"/><Relationship Id="rId2" Target="../media/image5.pn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9.jpeg" Type="http://schemas.openxmlformats.org/officeDocument/2006/relationships/image"/><Relationship Id="rId5" Target="../media/image8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0" Type="http://schemas.openxmlformats.org/officeDocument/2006/relationships/image" Target="../media/image53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43.xml.rels><?xml version="1.0" encoding="UTF-8" standalone="yes" ?><Relationships xmlns="http://schemas.openxmlformats.org/package/2006/relationships"><Relationship Id="rId2" Target="../media/image9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jollychinese.com/" TargetMode="Externa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25"/>
            <a:ext cx="2274376" cy="187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5403" y="4827376"/>
            <a:ext cx="1833451" cy="220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14414" y="5012775"/>
            <a:ext cx="2226575" cy="183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30500" y="-123192"/>
            <a:ext cx="1887297" cy="213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8942" y="1091658"/>
            <a:ext cx="8836073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 dirty="0">
                <a:latin typeface="楷体" pitchFamily="49" charset="-122"/>
                <a:ea typeface="楷体" pitchFamily="49" charset="-122"/>
              </a:rPr>
              <a:t>新加坡独一无二</a:t>
            </a:r>
            <a:endParaRPr lang="en-US" altLang="zh-CN" sz="9600" b="1" dirty="0"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9600" b="1" dirty="0">
                <a:latin typeface="楷体" pitchFamily="49" charset="-122"/>
                <a:ea typeface="楷体" pitchFamily="49" charset="-122"/>
              </a:rPr>
              <a:t>佳乐绘本教学</a:t>
            </a:r>
            <a:endParaRPr lang="en-SG" sz="96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1317" y="4384172"/>
            <a:ext cx="8998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ritannic Bold" pitchFamily="34" charset="0"/>
              </a:rPr>
              <a:t>One Unique Approach to Teaching Chinese is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Britannic Bold" pitchFamily="34" charset="0"/>
              </a:rPr>
              <a:t>THE PICTURE BOOK</a:t>
            </a:r>
            <a:endParaRPr lang="en-SG" sz="48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62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2050" y="456036"/>
            <a:ext cx="6960659" cy="5852460"/>
          </a:xfr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青蛙</a:t>
            </a:r>
            <a:br>
              <a:rPr lang="en-US" altLang="zh-CN" b="1" dirty="0">
                <a:latin typeface="楷体" pitchFamily="49" charset="-122"/>
                <a:ea typeface="楷体" pitchFamily="49" charset="-122"/>
              </a:rPr>
            </a:br>
            <a:br>
              <a:rPr lang="en-US" altLang="zh-CN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如果你不想睡觉，</a:t>
            </a:r>
            <a:br>
              <a:rPr lang="en-US" altLang="zh-CN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就来听我呱呱叫，</a:t>
            </a:r>
            <a:br>
              <a:rPr lang="en-US" altLang="zh-CN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再来看我跳跳跳，</a:t>
            </a:r>
            <a:br>
              <a:rPr lang="en-US" altLang="zh-CN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我跳，我跳，我跳跳跳，</a:t>
            </a:r>
            <a:br>
              <a:rPr lang="en-US" altLang="zh-CN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哎哟喂呀！</a:t>
            </a:r>
            <a:br>
              <a:rPr lang="en-US" altLang="zh-CN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一只青蛙闪到腰。</a:t>
            </a:r>
            <a:endParaRPr lang="en-US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7830743" y="5624443"/>
            <a:ext cx="279151" cy="24385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1134" y="304024"/>
            <a:ext cx="2679854" cy="250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00823" y="5320419"/>
            <a:ext cx="1457388" cy="13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001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031" y="-330233"/>
            <a:ext cx="8883903" cy="729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25" y="1520120"/>
            <a:ext cx="2617498" cy="422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9672" y="6098577"/>
            <a:ext cx="523414" cy="46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586330"/>
              </p:ext>
            </p:extLst>
          </p:nvPr>
        </p:nvGraphicFramePr>
        <p:xfrm>
          <a:off x="261025" y="836066"/>
          <a:ext cx="9918939" cy="41479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3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7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10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07303">
                <a:tc>
                  <a:txBody>
                    <a:bodyPr/>
                    <a:lstStyle/>
                    <a:p>
                      <a:endParaRPr lang="en-SG" sz="8000" dirty="0"/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err="1">
                          <a:latin typeface="Comic Sans MS" panose="030F0702030302020204" pitchFamily="66" charset="0"/>
                        </a:rPr>
                        <a:t>y</a:t>
                      </a:r>
                      <a:r>
                        <a:rPr lang="en-US" sz="8000" dirty="0" err="1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8000" dirty="0"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algn="ctr"/>
                      <a:endParaRPr lang="en-SG" sz="8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0" dirty="0" err="1">
                          <a:solidFill>
                            <a:srgbClr val="FF0000"/>
                          </a:solidFill>
                          <a:latin typeface="Comic Sans MS"/>
                        </a:rPr>
                        <a:t>āo</a:t>
                      </a:r>
                      <a:endParaRPr lang="en-SG" sz="8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err="1">
                          <a:latin typeface="Comic Sans MS" panose="030F0702030302020204" pitchFamily="66" charset="0"/>
                        </a:rPr>
                        <a:t>y</a:t>
                      </a:r>
                      <a:r>
                        <a:rPr lang="en-US" sz="8000" dirty="0" err="1">
                          <a:solidFill>
                            <a:srgbClr val="FF0000"/>
                          </a:solidFill>
                          <a:latin typeface="Comic Sans MS"/>
                        </a:rPr>
                        <a:t>āo</a:t>
                      </a:r>
                      <a:endParaRPr lang="en-SG" sz="8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8778">
                <a:tc>
                  <a:txBody>
                    <a:bodyPr/>
                    <a:lstStyle/>
                    <a:p>
                      <a:endParaRPr lang="en-SG" sz="8000"/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>
                          <a:latin typeface="Comic Sans MS" panose="030F0702030302020204" pitchFamily="66" charset="0"/>
                        </a:rPr>
                        <a:t>p</a:t>
                      </a:r>
                      <a:endParaRPr lang="en-SG" sz="8000" dirty="0">
                        <a:latin typeface="Comic Sans MS" panose="030F0702030302020204" pitchFamily="66" charset="0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err="1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  <a:r>
                        <a:rPr lang="en-US" sz="8000" dirty="0" err="1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8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err="1">
                          <a:solidFill>
                            <a:srgbClr val="FF0000"/>
                          </a:solidFill>
                          <a:latin typeface="Comic Sans MS"/>
                        </a:rPr>
                        <a:t>áo</a:t>
                      </a:r>
                      <a:endParaRPr lang="en-SG" sz="8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  <a:r>
                        <a:rPr lang="en-US" sz="8000" dirty="0" err="1">
                          <a:solidFill>
                            <a:srgbClr val="FF00FF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US" sz="8000" dirty="0" err="1">
                          <a:solidFill>
                            <a:srgbClr val="FF00FF"/>
                          </a:solidFill>
                          <a:latin typeface="Comic Sans MS"/>
                        </a:rPr>
                        <a:t>áo</a:t>
                      </a:r>
                      <a:endParaRPr lang="en-SG" sz="8000" dirty="0">
                        <a:solidFill>
                          <a:srgbClr val="FF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8778">
                <a:tc>
                  <a:txBody>
                    <a:bodyPr/>
                    <a:lstStyle/>
                    <a:p>
                      <a:endParaRPr lang="en-SG" sz="8000" dirty="0"/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0" b="1" dirty="0">
                          <a:solidFill>
                            <a:prstClr val="black"/>
                          </a:solidFill>
                          <a:latin typeface="Comic Sans MS" panose="030F0702030302020204" pitchFamily="66" charset="0"/>
                          <a:ea typeface="Adobe Gothic Std B"/>
                          <a:cs typeface="Times New Roman"/>
                        </a:rPr>
                        <a:t>q</a:t>
                      </a:r>
                      <a:endParaRPr lang="en-SG" sz="8000" dirty="0">
                        <a:latin typeface="Comic Sans MS" panose="030F0702030302020204" pitchFamily="66" charset="0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err="1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  <a:r>
                        <a:rPr lang="en-US" sz="8000" dirty="0" err="1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8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err="1">
                          <a:solidFill>
                            <a:srgbClr val="FF0000"/>
                          </a:solidFill>
                          <a:latin typeface="Comic Sans MS"/>
                        </a:rPr>
                        <a:t>āo</a:t>
                      </a:r>
                      <a:endParaRPr lang="en-SG" sz="8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q</a:t>
                      </a:r>
                      <a:r>
                        <a:rPr lang="en-US" sz="8000" dirty="0" err="1">
                          <a:solidFill>
                            <a:srgbClr val="FF00FF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US" sz="8000" dirty="0" err="1">
                          <a:solidFill>
                            <a:srgbClr val="FF00FF"/>
                          </a:solidFill>
                          <a:latin typeface="Comic Sans MS"/>
                        </a:rPr>
                        <a:t>āo</a:t>
                      </a:r>
                      <a:endParaRPr lang="en-SG" sz="8000" dirty="0">
                        <a:solidFill>
                          <a:srgbClr val="FF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44099" y="5643266"/>
            <a:ext cx="8309286" cy="119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瓢虫爱玩跷跷板。</a:t>
            </a:r>
            <a:endParaRPr lang="en-SG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247" y="-1"/>
            <a:ext cx="5176990" cy="6446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omic Sans MS" panose="030F0702030302020204" pitchFamily="66" charset="0"/>
              </a:rPr>
              <a:t>y</a:t>
            </a:r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ao</a:t>
            </a:r>
            <a:r>
              <a:rPr lang="en-US" sz="3600" dirty="0">
                <a:latin typeface="Comic Sans MS" panose="030F0702030302020204" pitchFamily="66" charset="0"/>
              </a:rPr>
              <a:t>      </a:t>
            </a:r>
            <a:r>
              <a:rPr lang="en-US" sz="3600" dirty="0" err="1">
                <a:solidFill>
                  <a:srgbClr val="FF00FF"/>
                </a:solidFill>
                <a:latin typeface="Comic Sans MS" panose="030F0702030302020204" pitchFamily="66" charset="0"/>
              </a:rPr>
              <a:t>iao</a:t>
            </a:r>
            <a:endParaRPr lang="en-SG" sz="3600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3" y="836066"/>
            <a:ext cx="1743526" cy="129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0" y="2204174"/>
            <a:ext cx="1395493" cy="131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49" y="3636414"/>
            <a:ext cx="1522644" cy="133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219796" y="5396424"/>
            <a:ext cx="697747" cy="4560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31" y="5396425"/>
            <a:ext cx="730507" cy="49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81" y="5360005"/>
            <a:ext cx="730507" cy="49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30" y="5372673"/>
            <a:ext cx="473107" cy="47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10" y="5569812"/>
            <a:ext cx="696066" cy="3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609" y="5606846"/>
            <a:ext cx="696066" cy="3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716" y="5328400"/>
            <a:ext cx="688815" cy="47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643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7100" y="-1011238"/>
            <a:ext cx="6042025" cy="886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494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2444" y="220964"/>
            <a:ext cx="5464117" cy="880463"/>
          </a:xfrm>
          <a:prstGeom prst="rect">
            <a:avLst/>
          </a:prstGeom>
        </p:spPr>
        <p:txBody>
          <a:bodyPr wrap="square" lIns="100803" tIns="50402" rIns="100803" bIns="50402">
            <a:spAutoFit/>
          </a:bodyPr>
          <a:lstStyle/>
          <a:p>
            <a:pPr>
              <a:lnSpc>
                <a:spcPct val="115000"/>
              </a:lnSpc>
            </a:pPr>
            <a:r>
              <a:rPr lang="zh-CN" altLang="en-US" sz="4400" b="1" dirty="0">
                <a:latin typeface="楷体" pitchFamily="49" charset="-122"/>
                <a:ea typeface="楷体" pitchFamily="49" charset="-122"/>
                <a:cs typeface="Times New Roman"/>
              </a:rPr>
              <a:t>饮料：</a:t>
            </a:r>
            <a:endParaRPr lang="en-SG" sz="4400" dirty="0">
              <a:latin typeface="楷体" pitchFamily="49" charset="-122"/>
              <a:ea typeface="楷体" pitchFamily="49" charset="-122"/>
              <a:cs typeface="Times New Roman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1144" y="1115765"/>
            <a:ext cx="3306312" cy="721189"/>
          </a:xfrm>
          <a:prstGeom prst="rect">
            <a:avLst/>
          </a:prstGeom>
        </p:spPr>
        <p:txBody>
          <a:bodyPr wrap="square" lIns="100803" tIns="50402" rIns="100803" bIns="50402">
            <a:spAutoFit/>
          </a:bodyPr>
          <a:lstStyle/>
          <a:p>
            <a:pPr marL="504017" indent="-504017">
              <a:lnSpc>
                <a:spcPct val="115000"/>
              </a:lnSpc>
              <a:buAutoNum type="arabicPlain"/>
            </a:pPr>
            <a:r>
              <a:rPr lang="zh-CN" altLang="en-US" sz="3500" dirty="0">
                <a:latin typeface="楷体" pitchFamily="49" charset="-122"/>
                <a:ea typeface="楷体" pitchFamily="49" charset="-122"/>
                <a:cs typeface="Times New Roman"/>
              </a:rPr>
              <a:t>画个</a:t>
            </a:r>
            <a:r>
              <a:rPr lang="en-US" altLang="zh-CN" sz="3500" dirty="0">
                <a:latin typeface="楷体" pitchFamily="49" charset="-122"/>
                <a:ea typeface="楷体" pitchFamily="49" charset="-122"/>
                <a:cs typeface="Times New Roman"/>
              </a:rPr>
              <a:t>U</a:t>
            </a:r>
            <a:r>
              <a:rPr lang="zh-CN" altLang="en-US" sz="3500" dirty="0">
                <a:latin typeface="楷体" pitchFamily="49" charset="-122"/>
                <a:ea typeface="楷体" pitchFamily="49" charset="-122"/>
                <a:cs typeface="Times New Roman"/>
              </a:rPr>
              <a:t>字型，</a:t>
            </a:r>
            <a:endParaRPr lang="en-US" altLang="zh-CN" sz="3500" dirty="0">
              <a:latin typeface="楷体" pitchFamily="49" charset="-122"/>
              <a:ea typeface="楷体" pitchFamily="49" charset="-122"/>
              <a:cs typeface="Times New Roman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1078" y="3742934"/>
            <a:ext cx="3569881" cy="640397"/>
          </a:xfrm>
          <a:prstGeom prst="rect">
            <a:avLst/>
          </a:prstGeom>
        </p:spPr>
        <p:txBody>
          <a:bodyPr wrap="none" lIns="100803" tIns="50402" rIns="100803" bIns="50402">
            <a:spAutoFit/>
          </a:bodyPr>
          <a:lstStyle/>
          <a:p>
            <a:r>
              <a:rPr lang="en-SG" sz="3500" dirty="0">
                <a:latin typeface="楷体" pitchFamily="49" charset="-122"/>
                <a:ea typeface="楷体" pitchFamily="49" charset="-122"/>
                <a:cs typeface="Times New Roman"/>
              </a:rPr>
              <a:t>2 </a:t>
            </a:r>
            <a:r>
              <a:rPr lang="zh-CN" altLang="en-US" sz="3500" dirty="0">
                <a:latin typeface="楷体" pitchFamily="49" charset="-122"/>
                <a:ea typeface="楷体" pitchFamily="49" charset="-122"/>
                <a:cs typeface="Times New Roman"/>
              </a:rPr>
              <a:t>加上小圆盖</a:t>
            </a:r>
            <a:r>
              <a:rPr lang="en-SG" sz="3500" dirty="0">
                <a:latin typeface="楷体" pitchFamily="49" charset="-122"/>
                <a:ea typeface="楷体" pitchFamily="49" charset="-122"/>
                <a:cs typeface="Times New Roman"/>
              </a:rPr>
              <a:t> </a:t>
            </a:r>
            <a:r>
              <a:rPr lang="zh-CN" altLang="en-US" sz="3500" dirty="0">
                <a:latin typeface="楷体" pitchFamily="49" charset="-122"/>
                <a:ea typeface="楷体" pitchFamily="49" charset="-122"/>
                <a:cs typeface="Times New Roman"/>
              </a:rPr>
              <a:t>，</a:t>
            </a:r>
            <a:endParaRPr lang="en-SG" sz="35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30153" y="1079692"/>
            <a:ext cx="3139547" cy="721189"/>
          </a:xfrm>
          <a:prstGeom prst="rect">
            <a:avLst/>
          </a:prstGeom>
        </p:spPr>
        <p:txBody>
          <a:bodyPr wrap="square" lIns="100803" tIns="50402" rIns="100803" bIns="50402">
            <a:spAutoFit/>
          </a:bodyPr>
          <a:lstStyle/>
          <a:p>
            <a:pPr>
              <a:lnSpc>
                <a:spcPct val="115000"/>
              </a:lnSpc>
            </a:pPr>
            <a:r>
              <a:rPr lang="en-SG" sz="3500" dirty="0">
                <a:latin typeface="楷体" pitchFamily="49" charset="-122"/>
                <a:ea typeface="楷体" pitchFamily="49" charset="-122"/>
                <a:cs typeface="Times New Roman"/>
              </a:rPr>
              <a:t>3 </a:t>
            </a:r>
            <a:r>
              <a:rPr lang="zh-CN" altLang="en-US" sz="3500" dirty="0">
                <a:latin typeface="楷体" pitchFamily="49" charset="-122"/>
                <a:ea typeface="楷体" pitchFamily="49" charset="-122"/>
                <a:cs typeface="Times New Roman"/>
              </a:rPr>
              <a:t>叉一根吸管，</a:t>
            </a:r>
            <a:endParaRPr lang="en-SG" sz="3500" dirty="0">
              <a:latin typeface="楷体" pitchFamily="49" charset="-122"/>
              <a:ea typeface="楷体" pitchFamily="49" charset="-122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0809" y="3742933"/>
            <a:ext cx="3480329" cy="640397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r>
              <a:rPr lang="en-US" altLang="zh-CN" sz="3500" dirty="0">
                <a:latin typeface="楷体" pitchFamily="49" charset="-122"/>
                <a:ea typeface="楷体" pitchFamily="49" charset="-122"/>
              </a:rPr>
              <a:t>4</a:t>
            </a:r>
            <a:r>
              <a:rPr lang="zh-CN" altLang="en-US" sz="3500" dirty="0">
                <a:latin typeface="楷体" pitchFamily="49" charset="-122"/>
                <a:ea typeface="楷体" pitchFamily="49" charset="-122"/>
              </a:rPr>
              <a:t> 冒出泡泡来。</a:t>
            </a:r>
            <a:endParaRPr lang="en-SG" sz="3500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026" name="Picture 2" descr="C:\Users\kelly\Pictures\扫描\2013_06_23\IMG - Copy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13" y="2036594"/>
            <a:ext cx="1274309" cy="14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elly\Pictures\扫描\2013_06_23\IMG - Copy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57" y="4636365"/>
            <a:ext cx="1618715" cy="188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elly\Pictures\扫描\2013_06_23\IMG - Copy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904" y="1325622"/>
            <a:ext cx="1573399" cy="220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elly\Pictures\扫描\2013_06_23\IMG - Copy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059" y="3837997"/>
            <a:ext cx="1615091" cy="281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821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07855"/>
              </p:ext>
            </p:extLst>
          </p:nvPr>
        </p:nvGraphicFramePr>
        <p:xfrm>
          <a:off x="146624" y="162870"/>
          <a:ext cx="10147740" cy="65147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73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3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7399">
                <a:tc>
                  <a:txBody>
                    <a:bodyPr/>
                    <a:lstStyle/>
                    <a:p>
                      <a:r>
                        <a:rPr lang="zh-CN" altLang="en-US" sz="6300" dirty="0">
                          <a:latin typeface="楷体" pitchFamily="49" charset="-122"/>
                          <a:ea typeface="楷体" pitchFamily="49" charset="-122"/>
                        </a:rPr>
                        <a:t>月：</a:t>
                      </a:r>
                      <a:endParaRPr lang="en-SG" sz="63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0" marR="0" lvl="0" indent="0" algn="l" defTabSz="9669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6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夕：</a:t>
                      </a:r>
                      <a:endParaRPr kumimoji="0" lang="en-SG" sz="6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  <a:p>
                      <a:endParaRPr lang="en-SG" sz="1800" dirty="0"/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7399">
                <a:tc>
                  <a:txBody>
                    <a:bodyPr/>
                    <a:lstStyle/>
                    <a:p>
                      <a:pPr marL="0" marR="0" lvl="0" indent="0" algn="l" defTabSz="9669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6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星：</a:t>
                      </a:r>
                      <a:endParaRPr kumimoji="0" lang="en-SG" sz="6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  <a:p>
                      <a:endParaRPr lang="en-SG" sz="1800" dirty="0"/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0" marR="0" lvl="0" indent="0" algn="l" defTabSz="9669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6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雨：</a:t>
                      </a:r>
                      <a:endParaRPr kumimoji="0" lang="en-SG" sz="6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  <a:p>
                      <a:endParaRPr lang="en-SG" sz="1800" dirty="0"/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54251" y="814350"/>
            <a:ext cx="28642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0" b="1" dirty="0">
                <a:ln w="3155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月</a:t>
            </a:r>
            <a:endParaRPr lang="en-SG" sz="18000" b="1" dirty="0">
              <a:ln w="3155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90141"/>
              </p:ext>
            </p:extLst>
          </p:nvPr>
        </p:nvGraphicFramePr>
        <p:xfrm>
          <a:off x="310297" y="1321056"/>
          <a:ext cx="2618772" cy="19544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8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54439">
                <a:tc>
                  <a:txBody>
                    <a:bodyPr/>
                    <a:lstStyle/>
                    <a:p>
                      <a:endParaRPr lang="en-SG" sz="1800" dirty="0"/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67" y="1321057"/>
            <a:ext cx="2625591" cy="195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7" y="4578456"/>
            <a:ext cx="2625591" cy="195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67" y="4595670"/>
            <a:ext cx="2625591" cy="195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39266" y="914358"/>
            <a:ext cx="2431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18000" b="1" dirty="0">
                <a:ln w="3155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夕</a:t>
            </a:r>
            <a:endParaRPr lang="en-SG" sz="18000" b="1" dirty="0">
              <a:ln w="3155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1360" y="4214857"/>
            <a:ext cx="33553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18000" b="1" dirty="0">
                <a:ln w="3155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星</a:t>
            </a:r>
            <a:endParaRPr lang="en-SG" sz="18000" b="1" dirty="0">
              <a:ln w="3155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6108" y="4153953"/>
            <a:ext cx="34371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18000" b="1" dirty="0">
                <a:ln w="3155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雨</a:t>
            </a:r>
            <a:endParaRPr lang="en-SG" sz="18000" b="1" dirty="0">
              <a:ln w="3155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3762" y="1465830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22098" y="1393443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24428" y="4868002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93959" y="4871790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49206" y="1350644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2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54880" y="1826486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2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94700" y="4701443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2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25920" y="5374449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2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5317" y="1719900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3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26621" y="2106356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3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49206" y="5008981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3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00560" y="5266846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3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99527" y="2273899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4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44311" y="5249645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4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956654" y="5008980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4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26134" y="5436166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5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93959" y="5432379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5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78867" y="5632314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6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493959" y="5739917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6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91578" y="5935038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7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170714" y="5453367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7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024" name="Rectangle 1023"/>
          <p:cNvSpPr/>
          <p:nvPr/>
        </p:nvSpPr>
        <p:spPr>
          <a:xfrm>
            <a:off x="3922665" y="5374449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8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025" name="Rectangle 1024"/>
          <p:cNvSpPr/>
          <p:nvPr/>
        </p:nvSpPr>
        <p:spPr>
          <a:xfrm>
            <a:off x="9170714" y="5674290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8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030" name="Rectangle 1029"/>
          <p:cNvSpPr/>
          <p:nvPr/>
        </p:nvSpPr>
        <p:spPr>
          <a:xfrm>
            <a:off x="3095246" y="6353177"/>
            <a:ext cx="30809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</a:rPr>
              <a:t>9</a:t>
            </a:r>
            <a:endParaRPr lang="en-SG" dirty="0">
              <a:solidFill>
                <a:srgbClr val="FF0000"/>
              </a:solidFill>
            </a:endParaRPr>
          </a:p>
        </p:txBody>
      </p:sp>
      <p:cxnSp>
        <p:nvCxnSpPr>
          <p:cNvPr id="1032" name="Straight Connector 1031"/>
          <p:cNvCxnSpPr/>
          <p:nvPr/>
        </p:nvCxnSpPr>
        <p:spPr>
          <a:xfrm flipH="1">
            <a:off x="3747694" y="1816106"/>
            <a:ext cx="49679" cy="64052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Arrow Connector 1033"/>
          <p:cNvCxnSpPr>
            <a:stCxn id="23" idx="1"/>
          </p:cNvCxnSpPr>
          <p:nvPr/>
        </p:nvCxnSpPr>
        <p:spPr>
          <a:xfrm flipH="1">
            <a:off x="3426136" y="2466260"/>
            <a:ext cx="273391" cy="5920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Connector 1035"/>
          <p:cNvCxnSpPr/>
          <p:nvPr/>
        </p:nvCxnSpPr>
        <p:spPr>
          <a:xfrm flipV="1">
            <a:off x="4020761" y="1533377"/>
            <a:ext cx="463204" cy="427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/>
          <p:cNvCxnSpPr/>
          <p:nvPr/>
        </p:nvCxnSpPr>
        <p:spPr>
          <a:xfrm>
            <a:off x="4483964" y="1554777"/>
            <a:ext cx="0" cy="15759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Arrow Connector 1039"/>
          <p:cNvCxnSpPr/>
          <p:nvPr/>
        </p:nvCxnSpPr>
        <p:spPr>
          <a:xfrm flipH="1" flipV="1">
            <a:off x="4186392" y="2985949"/>
            <a:ext cx="297573" cy="14477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Arrow Connector 1041"/>
          <p:cNvCxnSpPr/>
          <p:nvPr/>
        </p:nvCxnSpPr>
        <p:spPr>
          <a:xfrm>
            <a:off x="3922665" y="2009219"/>
            <a:ext cx="412512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Arrow Connector 1043"/>
          <p:cNvCxnSpPr/>
          <p:nvPr/>
        </p:nvCxnSpPr>
        <p:spPr>
          <a:xfrm flipV="1">
            <a:off x="3922665" y="2342749"/>
            <a:ext cx="330888" cy="11388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Arrow Connector 1045"/>
          <p:cNvCxnSpPr/>
          <p:nvPr/>
        </p:nvCxnSpPr>
        <p:spPr>
          <a:xfrm flipH="1">
            <a:off x="8659403" y="1648564"/>
            <a:ext cx="560921" cy="7511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Straight Connector 1047"/>
          <p:cNvCxnSpPr/>
          <p:nvPr/>
        </p:nvCxnSpPr>
        <p:spPr>
          <a:xfrm flipV="1">
            <a:off x="9236003" y="1986052"/>
            <a:ext cx="433966" cy="761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Straight Connector 1049"/>
          <p:cNvCxnSpPr/>
          <p:nvPr/>
        </p:nvCxnSpPr>
        <p:spPr>
          <a:xfrm flipH="1">
            <a:off x="9287542" y="1986052"/>
            <a:ext cx="382427" cy="77143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2" name="Straight Arrow Connector 1051"/>
          <p:cNvCxnSpPr/>
          <p:nvPr/>
        </p:nvCxnSpPr>
        <p:spPr>
          <a:xfrm flipH="1">
            <a:off x="8493959" y="2757484"/>
            <a:ext cx="793583" cy="52102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Straight Arrow Connector 1053"/>
          <p:cNvCxnSpPr/>
          <p:nvPr/>
        </p:nvCxnSpPr>
        <p:spPr>
          <a:xfrm>
            <a:off x="3662591" y="5131850"/>
            <a:ext cx="134781" cy="38164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Straight Connector 1056"/>
          <p:cNvCxnSpPr/>
          <p:nvPr/>
        </p:nvCxnSpPr>
        <p:spPr>
          <a:xfrm flipV="1">
            <a:off x="3832813" y="4884176"/>
            <a:ext cx="651151" cy="12480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/>
          <p:cNvCxnSpPr/>
          <p:nvPr/>
        </p:nvCxnSpPr>
        <p:spPr>
          <a:xfrm>
            <a:off x="4483964" y="4871790"/>
            <a:ext cx="193588" cy="13719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Straight Arrow Connector 1060"/>
          <p:cNvCxnSpPr/>
          <p:nvPr/>
        </p:nvCxnSpPr>
        <p:spPr>
          <a:xfrm flipH="1">
            <a:off x="4419011" y="5050735"/>
            <a:ext cx="258541" cy="38164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Straight Arrow Connector 1062"/>
          <p:cNvCxnSpPr/>
          <p:nvPr/>
        </p:nvCxnSpPr>
        <p:spPr>
          <a:xfrm flipV="1">
            <a:off x="3922665" y="5131851"/>
            <a:ext cx="412512" cy="1016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Straight Arrow Connector 1064"/>
          <p:cNvCxnSpPr/>
          <p:nvPr/>
        </p:nvCxnSpPr>
        <p:spPr>
          <a:xfrm flipV="1">
            <a:off x="3922665" y="5374448"/>
            <a:ext cx="496346" cy="6171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Straight Arrow Connector 1066"/>
          <p:cNvCxnSpPr>
            <a:stCxn id="26" idx="3"/>
          </p:cNvCxnSpPr>
          <p:nvPr/>
        </p:nvCxnSpPr>
        <p:spPr>
          <a:xfrm flipH="1">
            <a:off x="3260691" y="5628527"/>
            <a:ext cx="473541" cy="36925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9" name="Straight Arrow Connector 1068"/>
          <p:cNvCxnSpPr/>
          <p:nvPr/>
        </p:nvCxnSpPr>
        <p:spPr>
          <a:xfrm flipV="1">
            <a:off x="3832814" y="5739916"/>
            <a:ext cx="715468" cy="11710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1" name="Straight Arrow Connector 1070"/>
          <p:cNvCxnSpPr/>
          <p:nvPr/>
        </p:nvCxnSpPr>
        <p:spPr>
          <a:xfrm flipV="1">
            <a:off x="3828497" y="6066378"/>
            <a:ext cx="750909" cy="7801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Straight Arrow Connector 1072"/>
          <p:cNvCxnSpPr/>
          <p:nvPr/>
        </p:nvCxnSpPr>
        <p:spPr>
          <a:xfrm flipV="1">
            <a:off x="3338252" y="6353176"/>
            <a:ext cx="1718569" cy="1827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5" name="Straight Arrow Connector 1074"/>
          <p:cNvCxnSpPr/>
          <p:nvPr/>
        </p:nvCxnSpPr>
        <p:spPr>
          <a:xfrm flipH="1">
            <a:off x="4088110" y="5655807"/>
            <a:ext cx="8015" cy="7046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Straight Arrow Connector 1077"/>
          <p:cNvCxnSpPr/>
          <p:nvPr/>
        </p:nvCxnSpPr>
        <p:spPr>
          <a:xfrm flipV="1">
            <a:off x="8726621" y="4940385"/>
            <a:ext cx="994887" cy="19146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0" name="Straight Arrow Connector 1079"/>
          <p:cNvCxnSpPr/>
          <p:nvPr/>
        </p:nvCxnSpPr>
        <p:spPr>
          <a:xfrm>
            <a:off x="8418950" y="5582743"/>
            <a:ext cx="9195" cy="68160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2" name="Straight Connector 1081"/>
          <p:cNvCxnSpPr/>
          <p:nvPr/>
        </p:nvCxnSpPr>
        <p:spPr>
          <a:xfrm flipV="1">
            <a:off x="8716310" y="5351607"/>
            <a:ext cx="1119949" cy="13069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9" name="Straight Connector 1088"/>
          <p:cNvCxnSpPr/>
          <p:nvPr/>
        </p:nvCxnSpPr>
        <p:spPr>
          <a:xfrm>
            <a:off x="9836259" y="5351608"/>
            <a:ext cx="130759" cy="10175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1" name="Straight Connector 1090"/>
          <p:cNvCxnSpPr/>
          <p:nvPr/>
        </p:nvCxnSpPr>
        <p:spPr>
          <a:xfrm flipH="1">
            <a:off x="9836259" y="5482302"/>
            <a:ext cx="130759" cy="96224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3" name="Straight Arrow Connector 1092"/>
          <p:cNvCxnSpPr/>
          <p:nvPr/>
        </p:nvCxnSpPr>
        <p:spPr>
          <a:xfrm flipH="1" flipV="1">
            <a:off x="9594677" y="6264348"/>
            <a:ext cx="241581" cy="18019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5" name="Straight Arrow Connector 1094"/>
          <p:cNvCxnSpPr>
            <a:stCxn id="25" idx="2"/>
          </p:cNvCxnSpPr>
          <p:nvPr/>
        </p:nvCxnSpPr>
        <p:spPr>
          <a:xfrm flipH="1">
            <a:off x="9057510" y="5393701"/>
            <a:ext cx="53193" cy="87064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7" name="Straight Arrow Connector 1096"/>
          <p:cNvCxnSpPr/>
          <p:nvPr/>
        </p:nvCxnSpPr>
        <p:spPr>
          <a:xfrm>
            <a:off x="8716309" y="5674289"/>
            <a:ext cx="223554" cy="1235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9" name="Straight Arrow Connector 1098"/>
          <p:cNvCxnSpPr/>
          <p:nvPr/>
        </p:nvCxnSpPr>
        <p:spPr>
          <a:xfrm>
            <a:off x="8731448" y="5935037"/>
            <a:ext cx="208415" cy="6274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6" name="Straight Arrow Connector 1105"/>
          <p:cNvCxnSpPr/>
          <p:nvPr/>
        </p:nvCxnSpPr>
        <p:spPr>
          <a:xfrm>
            <a:off x="9336159" y="5632314"/>
            <a:ext cx="333811" cy="419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8" name="Straight Arrow Connector 1107"/>
          <p:cNvCxnSpPr/>
          <p:nvPr/>
        </p:nvCxnSpPr>
        <p:spPr>
          <a:xfrm>
            <a:off x="9385768" y="5857024"/>
            <a:ext cx="284201" cy="15109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41" y="418522"/>
            <a:ext cx="2363032" cy="73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460" y="509759"/>
            <a:ext cx="3060349" cy="55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48" y="3709816"/>
            <a:ext cx="3017725" cy="71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095" y="3721880"/>
            <a:ext cx="3597401" cy="70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57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854931"/>
              </p:ext>
            </p:extLst>
          </p:nvPr>
        </p:nvGraphicFramePr>
        <p:xfrm>
          <a:off x="310297" y="814350"/>
          <a:ext cx="9820394" cy="48499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0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0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3413">
                <a:tc>
                  <a:txBody>
                    <a:bodyPr/>
                    <a:lstStyle/>
                    <a:p>
                      <a:r>
                        <a:rPr lang="zh-CN" altLang="en-US" sz="3800" dirty="0">
                          <a:latin typeface="楷体" pitchFamily="49" charset="-122"/>
                          <a:ea typeface="楷体" pitchFamily="49" charset="-122"/>
                        </a:rPr>
                        <a:t>月</a:t>
                      </a:r>
                      <a:endParaRPr lang="en-SG" sz="3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月有阴晴圆缺，但月圆的时候少，月缺的时候多，为了避免和“日”字混淆，“月”字就画成月缺的形状。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186">
                <a:tc>
                  <a:txBody>
                    <a:bodyPr/>
                    <a:lstStyle/>
                    <a:p>
                      <a:r>
                        <a:rPr lang="zh-CN" altLang="en-US" sz="3800" dirty="0">
                          <a:latin typeface="楷体" pitchFamily="49" charset="-122"/>
                          <a:ea typeface="楷体" pitchFamily="49" charset="-122"/>
                        </a:rPr>
                        <a:t>夕</a:t>
                      </a:r>
                      <a:endParaRPr lang="en-SG" sz="3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“夕”是傍晚的意思。傍晚时，月亮刚刚升上来，还模糊不清，所以“夕”字就画月亮初现的形状，并取“月”字少一横，表示部分看不见的意思。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1540">
                <a:tc>
                  <a:txBody>
                    <a:bodyPr/>
                    <a:lstStyle/>
                    <a:p>
                      <a:r>
                        <a:rPr lang="zh-CN" altLang="en-US" sz="3800" dirty="0">
                          <a:latin typeface="楷体" pitchFamily="49" charset="-122"/>
                          <a:ea typeface="楷体" pitchFamily="49" charset="-122"/>
                        </a:rPr>
                        <a:t>星</a:t>
                      </a:r>
                      <a:endParaRPr lang="en-SG" sz="3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“星”字最初是画三颗星的样子，表示天上的繁星众多。（中国人三者为众，故画三个代表很多）后来简化成一颗星，并在中间的中空处加上小点，下面再加“生”为声符，成了现在的“星”。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“生”的古音和“星”同音。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6766">
                <a:tc>
                  <a:txBody>
                    <a:bodyPr/>
                    <a:lstStyle/>
                    <a:p>
                      <a:r>
                        <a:rPr lang="zh-CN" altLang="en-US" sz="3800">
                          <a:latin typeface="楷体" pitchFamily="49" charset="-122"/>
                          <a:ea typeface="楷体" pitchFamily="49" charset="-122"/>
                        </a:rPr>
                        <a:t>雨</a:t>
                      </a:r>
                      <a:endParaRPr lang="en-SG" sz="3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甲骨文的“雨”字，像雨从云层下滴的样子；上层三滴，空中三滴，表示雨点很多。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后来在在上面画“一”代表云层上面的“天空”。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761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398909"/>
              </p:ext>
            </p:extLst>
          </p:nvPr>
        </p:nvGraphicFramePr>
        <p:xfrm>
          <a:off x="174017" y="76007"/>
          <a:ext cx="10179964" cy="32080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9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9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8354">
                <a:tc>
                  <a:txBody>
                    <a:bodyPr/>
                    <a:lstStyle/>
                    <a:p>
                      <a:pPr>
                        <a:tabLst>
                          <a:tab pos="4040188" algn="l"/>
                        </a:tabLst>
                      </a:pPr>
                      <a:endParaRPr lang="en-SG" sz="1900" dirty="0"/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endParaRPr lang="en-SG" sz="1900" dirty="0"/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66">
                <a:tc>
                  <a:txBody>
                    <a:bodyPr/>
                    <a:lstStyle/>
                    <a:p>
                      <a:endParaRPr lang="en-SG" sz="1900" dirty="0"/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endParaRPr lang="en-SG" sz="1900"/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866">
                <a:tc>
                  <a:txBody>
                    <a:bodyPr/>
                    <a:lstStyle/>
                    <a:p>
                      <a:endParaRPr lang="en-SG" sz="1900" dirty="0"/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endParaRPr lang="en-SG" sz="1900" dirty="0"/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22205" y="3420269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G" dirty="0"/>
          </a:p>
        </p:txBody>
      </p:sp>
      <p:sp>
        <p:nvSpPr>
          <p:cNvPr id="16" name="TextBox 15"/>
          <p:cNvSpPr txBox="1"/>
          <p:nvPr/>
        </p:nvSpPr>
        <p:spPr>
          <a:xfrm>
            <a:off x="1653157" y="2566360"/>
            <a:ext cx="2087589" cy="76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廴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200" dirty="0" err="1">
                <a:latin typeface="Comic Sans MS" panose="030F0702030302020204" pitchFamily="66" charset="0"/>
                <a:ea typeface="楷体" panose="02010609060101010101" pitchFamily="49" charset="-122"/>
              </a:rPr>
              <a:t>y</a:t>
            </a:r>
            <a:r>
              <a:rPr lang="en-US" altLang="zh-CN" sz="3200" dirty="0" err="1">
                <a:latin typeface="Comic Sans MS"/>
                <a:ea typeface="楷体" panose="02010609060101010101" pitchFamily="49" charset="-122"/>
              </a:rPr>
              <a:t>ĭ</a:t>
            </a:r>
            <a:r>
              <a:rPr lang="en-US" altLang="zh-CN" sz="3200" dirty="0" err="1">
                <a:latin typeface="Comic Sans MS" panose="030F0702030302020204" pitchFamily="66" charset="0"/>
                <a:ea typeface="楷体" panose="02010609060101010101" pitchFamily="49" charset="-122"/>
              </a:rPr>
              <a:t>n</a:t>
            </a:r>
            <a:endParaRPr lang="en-SG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56" name="TextBox 1055"/>
          <p:cNvSpPr txBox="1"/>
          <p:nvPr/>
        </p:nvSpPr>
        <p:spPr>
          <a:xfrm>
            <a:off x="5394510" y="2535791"/>
            <a:ext cx="4698445" cy="76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辵</a:t>
            </a:r>
            <a:r>
              <a:rPr lang="zh-CN" altLang="en-US" sz="3200" b="1" dirty="0"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en-US" altLang="zh-CN" sz="3200" dirty="0" err="1">
                <a:latin typeface="Comic Sans MS" panose="030F0702030302020204" pitchFamily="66" charset="0"/>
                <a:ea typeface="楷体" panose="02010609060101010101" pitchFamily="49" charset="-122"/>
              </a:rPr>
              <a:t>ch</a:t>
            </a:r>
            <a:r>
              <a:rPr lang="en-US" altLang="zh-CN" sz="3200" dirty="0" err="1">
                <a:latin typeface="Comic Sans MS"/>
                <a:ea typeface="楷体" panose="02010609060101010101" pitchFamily="49" charset="-122"/>
              </a:rPr>
              <a:t>uò</a:t>
            </a:r>
            <a:r>
              <a:rPr lang="en-US" altLang="zh-CN" sz="3200" dirty="0">
                <a:latin typeface="Comic Sans MS"/>
                <a:ea typeface="楷体" panose="02010609060101010101" pitchFamily="49" charset="-122"/>
              </a:rPr>
              <a:t>      </a:t>
            </a:r>
            <a:r>
              <a:rPr lang="zh-CN" altLang="en-US" sz="2800" dirty="0">
                <a:latin typeface="Comic Sans MS"/>
                <a:ea typeface="楷体" panose="02010609060101010101" pitchFamily="49" charset="-122"/>
              </a:rPr>
              <a:t>（走之底）</a:t>
            </a:r>
            <a:endParaRPr lang="en-SG" sz="4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6" name="Picture 2" descr="C:\Users\kelly\Desktop\IMG_20140622_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55" y="192117"/>
            <a:ext cx="1471291" cy="16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elly\Desktop\IMG_20140622_0008 -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91" y="1885473"/>
            <a:ext cx="435041" cy="68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elly\Desktop\IMG_20140622_0008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594" y="1974516"/>
            <a:ext cx="3164073" cy="5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elly\Pictures\扫描\IMG_20140622_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966" y="2681606"/>
            <a:ext cx="740535" cy="53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elly\Desktop\IMG_20140622_00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552" y="190159"/>
            <a:ext cx="1313836" cy="168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elly\Desktop\IMG_20140622_0033 - Cop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227" y="1903968"/>
            <a:ext cx="590931" cy="69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kelly\Desktop\IMG_20140622_0033 - Copy (2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642" y="1974515"/>
            <a:ext cx="2929716" cy="5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6602" y="186266"/>
            <a:ext cx="478545" cy="39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股</a:t>
            </a:r>
            <a:endParaRPr lang="en-SG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6602" y="668146"/>
            <a:ext cx="405702" cy="39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胫</a:t>
            </a:r>
            <a:endParaRPr lang="en-SG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3469" y="1223165"/>
            <a:ext cx="3091042" cy="70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像“足”的一笔拖长，表示连续行走。</a:t>
            </a:r>
            <a:endParaRPr lang="en-SG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79140" y="385811"/>
            <a:ext cx="52030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551984" y="668145"/>
            <a:ext cx="447462" cy="1995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551984" y="1444114"/>
            <a:ext cx="78032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44256" y="63469"/>
            <a:ext cx="1813833" cy="521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（慢行）</a:t>
            </a:r>
            <a:endParaRPr lang="en-SG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21683" y="145738"/>
            <a:ext cx="3045288" cy="119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（“彳、止”二字合体，表示大步行走、来回行走。）</a:t>
            </a:r>
            <a:endParaRPr lang="en-SG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822715"/>
              </p:ext>
            </p:extLst>
          </p:nvPr>
        </p:nvGraphicFramePr>
        <p:xfrm>
          <a:off x="192183" y="3420269"/>
          <a:ext cx="4973082" cy="3344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6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6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42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0" b="1" cap="none" spc="0" dirty="0">
                          <a:ln w="31550" cmpd="sng">
                            <a:solidFill>
                              <a:schemeClr val="bg1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41275" dist="12700" dir="120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延</a:t>
                      </a:r>
                      <a:endParaRPr lang="en-US" altLang="zh-CN" sz="15000" b="1" cap="none" spc="0" dirty="0">
                        <a:ln w="31550" cmpd="sng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41275" dist="12700" dir="120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algn="ctr"/>
                      <a:r>
                        <a:rPr lang="en-US" sz="5400" b="0" dirty="0" err="1">
                          <a:latin typeface="Comic Sans MS" pitchFamily="66" charset="0"/>
                          <a:ea typeface="楷体" pitchFamily="49" charset="-122"/>
                        </a:rPr>
                        <a:t>y</a:t>
                      </a:r>
                      <a:r>
                        <a:rPr lang="en-US" sz="5400" b="0" dirty="0" err="1">
                          <a:latin typeface="Comic Sans MS"/>
                          <a:ea typeface="楷体" pitchFamily="49" charset="-122"/>
                        </a:rPr>
                        <a:t>á</a:t>
                      </a:r>
                      <a:r>
                        <a:rPr lang="en-US" sz="5400" b="0" dirty="0" err="1">
                          <a:latin typeface="Comic Sans MS" pitchFamily="66" charset="0"/>
                          <a:ea typeface="楷体" pitchFamily="49" charset="-122"/>
                        </a:rPr>
                        <a:t>n</a:t>
                      </a:r>
                      <a:endParaRPr lang="en-SG" sz="5400" b="0" dirty="0">
                        <a:latin typeface="Comic Sans MS" pitchFamily="66" charset="0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0" b="1" cap="none" spc="0" dirty="0">
                          <a:ln w="31550" cmpd="sng">
                            <a:solidFill>
                              <a:schemeClr val="bg1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41275" dist="12700" dir="120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建</a:t>
                      </a:r>
                      <a:endParaRPr lang="en-US" altLang="zh-CN" sz="15000" b="1" cap="none" spc="0" dirty="0">
                        <a:ln w="31550" cmpd="sng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41275" dist="12700" dir="120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err="1">
                          <a:latin typeface="Comic Sans MS" pitchFamily="66" charset="0"/>
                          <a:ea typeface="楷体" pitchFamily="49" charset="-122"/>
                        </a:rPr>
                        <a:t>ji</a:t>
                      </a:r>
                      <a:r>
                        <a:rPr lang="en-US" sz="5400" b="0" dirty="0" err="1">
                          <a:latin typeface="Comic Sans MS"/>
                          <a:ea typeface="楷体" pitchFamily="49" charset="-122"/>
                        </a:rPr>
                        <a:t>à</a:t>
                      </a:r>
                      <a:r>
                        <a:rPr lang="en-US" sz="5400" b="0" dirty="0" err="1">
                          <a:latin typeface="Comic Sans MS" pitchFamily="66" charset="0"/>
                          <a:ea typeface="楷体" pitchFamily="49" charset="-122"/>
                        </a:rPr>
                        <a:t>n</a:t>
                      </a:r>
                      <a:endParaRPr lang="en-SG" sz="5400" b="0" dirty="0">
                        <a:latin typeface="Comic Sans MS" pitchFamily="66" charset="0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024481"/>
              </p:ext>
            </p:extLst>
          </p:nvPr>
        </p:nvGraphicFramePr>
        <p:xfrm>
          <a:off x="5340570" y="3420269"/>
          <a:ext cx="4973082" cy="3344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6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6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42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0" b="1" cap="none" spc="0" dirty="0">
                          <a:ln w="31550" cmpd="sng">
                            <a:solidFill>
                              <a:schemeClr val="bg1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41275" dist="12700" dir="120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逃</a:t>
                      </a:r>
                      <a:endParaRPr lang="en-US" altLang="zh-CN" sz="15000" b="1" cap="none" spc="0" dirty="0">
                        <a:ln w="31550" cmpd="sng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41275" dist="12700" dir="120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algn="ctr"/>
                      <a:r>
                        <a:rPr lang="en-US" sz="5400" b="0" dirty="0" err="1">
                          <a:latin typeface="Comic Sans MS" pitchFamily="66" charset="0"/>
                          <a:ea typeface="楷体" pitchFamily="49" charset="-122"/>
                        </a:rPr>
                        <a:t>t</a:t>
                      </a:r>
                      <a:r>
                        <a:rPr lang="en-US" sz="5400" b="0" dirty="0" err="1">
                          <a:latin typeface="Comic Sans MS"/>
                          <a:ea typeface="楷体" pitchFamily="49" charset="-122"/>
                        </a:rPr>
                        <a:t>á</a:t>
                      </a:r>
                      <a:r>
                        <a:rPr lang="en-US" sz="5400" b="0" dirty="0" err="1">
                          <a:latin typeface="Comic Sans MS" pitchFamily="66" charset="0"/>
                          <a:ea typeface="楷体" pitchFamily="49" charset="-122"/>
                        </a:rPr>
                        <a:t>o</a:t>
                      </a:r>
                      <a:endParaRPr lang="en-SG" sz="5400" b="0" dirty="0">
                        <a:latin typeface="Comic Sans MS" pitchFamily="66" charset="0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0" b="1" cap="none" spc="0">
                          <a:ln w="31550" cmpd="sng">
                            <a:solidFill>
                              <a:schemeClr val="bg1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41275" dist="12700" dir="120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楷体" pitchFamily="49" charset="-122"/>
                          <a:ea typeface="楷体" pitchFamily="49" charset="-122"/>
                        </a:rPr>
                        <a:t>迷</a:t>
                      </a:r>
                      <a:endParaRPr lang="en-US" altLang="zh-CN" sz="15000" b="1" cap="none" spc="0" dirty="0">
                        <a:ln w="31550" cmpd="sng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41275" dist="12700" dir="120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 err="1">
                          <a:latin typeface="Comic Sans MS" pitchFamily="66" charset="0"/>
                          <a:ea typeface="楷体" pitchFamily="49" charset="-122"/>
                        </a:rPr>
                        <a:t>m</a:t>
                      </a:r>
                      <a:r>
                        <a:rPr lang="en-US" sz="5400" b="0" dirty="0" err="1">
                          <a:latin typeface="Comic Sans MS"/>
                          <a:ea typeface="楷体" pitchFamily="49" charset="-122"/>
                        </a:rPr>
                        <a:t>í</a:t>
                      </a:r>
                      <a:endParaRPr lang="en-SG" sz="5400" b="0" dirty="0">
                        <a:latin typeface="Comic Sans MS" pitchFamily="66" charset="0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696066" y="4256335"/>
            <a:ext cx="348033" cy="7600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70083" y="4256335"/>
            <a:ext cx="174016" cy="3800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70082" y="4636365"/>
            <a:ext cx="189600" cy="7600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70082" y="4712371"/>
            <a:ext cx="189600" cy="3800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28155" y="5092400"/>
            <a:ext cx="341928" cy="22801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96066" y="4917133"/>
            <a:ext cx="1079649" cy="41803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775715" y="5244413"/>
            <a:ext cx="629433" cy="9075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/>
          <p:cNvCxnSpPr/>
          <p:nvPr/>
        </p:nvCxnSpPr>
        <p:spPr>
          <a:xfrm flipV="1">
            <a:off x="3219305" y="4294338"/>
            <a:ext cx="324951" cy="380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Connector 1033"/>
          <p:cNvCxnSpPr/>
          <p:nvPr/>
        </p:nvCxnSpPr>
        <p:spPr>
          <a:xfrm flipH="1">
            <a:off x="3303630" y="4313339"/>
            <a:ext cx="240626" cy="3990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Connector 1035"/>
          <p:cNvCxnSpPr/>
          <p:nvPr/>
        </p:nvCxnSpPr>
        <p:spPr>
          <a:xfrm>
            <a:off x="3303630" y="4712371"/>
            <a:ext cx="24062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/>
          <p:cNvCxnSpPr/>
          <p:nvPr/>
        </p:nvCxnSpPr>
        <p:spPr>
          <a:xfrm flipH="1">
            <a:off x="3480330" y="4712371"/>
            <a:ext cx="63926" cy="2280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Connector 1039"/>
          <p:cNvCxnSpPr/>
          <p:nvPr/>
        </p:nvCxnSpPr>
        <p:spPr>
          <a:xfrm flipH="1">
            <a:off x="3303629" y="4940389"/>
            <a:ext cx="176700" cy="2660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Arrow Connector 1041"/>
          <p:cNvCxnSpPr/>
          <p:nvPr/>
        </p:nvCxnSpPr>
        <p:spPr>
          <a:xfrm flipH="1">
            <a:off x="3045288" y="5206409"/>
            <a:ext cx="258341" cy="19001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1043"/>
          <p:cNvCxnSpPr/>
          <p:nvPr/>
        </p:nvCxnSpPr>
        <p:spPr>
          <a:xfrm>
            <a:off x="3174458" y="4978391"/>
            <a:ext cx="1001936" cy="4560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Arrow Connector 1045"/>
          <p:cNvCxnSpPr/>
          <p:nvPr/>
        </p:nvCxnSpPr>
        <p:spPr>
          <a:xfrm>
            <a:off x="4176395" y="5434427"/>
            <a:ext cx="64581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Straight Arrow Connector 1047"/>
          <p:cNvCxnSpPr/>
          <p:nvPr/>
        </p:nvCxnSpPr>
        <p:spPr>
          <a:xfrm>
            <a:off x="5916560" y="4028317"/>
            <a:ext cx="174016" cy="22801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Straight Connector 1049"/>
          <p:cNvCxnSpPr/>
          <p:nvPr/>
        </p:nvCxnSpPr>
        <p:spPr>
          <a:xfrm flipV="1">
            <a:off x="5829552" y="4560359"/>
            <a:ext cx="192140" cy="7600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2" name="Straight Connector 1051"/>
          <p:cNvCxnSpPr/>
          <p:nvPr/>
        </p:nvCxnSpPr>
        <p:spPr>
          <a:xfrm flipH="1">
            <a:off x="6003568" y="4560359"/>
            <a:ext cx="18123" cy="15201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Straight Connector 1053"/>
          <p:cNvCxnSpPr/>
          <p:nvPr/>
        </p:nvCxnSpPr>
        <p:spPr>
          <a:xfrm flipH="1">
            <a:off x="5925622" y="4712371"/>
            <a:ext cx="87008" cy="11400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Straight Connector 1056"/>
          <p:cNvCxnSpPr/>
          <p:nvPr/>
        </p:nvCxnSpPr>
        <p:spPr>
          <a:xfrm>
            <a:off x="5925622" y="4826380"/>
            <a:ext cx="87008" cy="11400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Arrow Connector 1058"/>
          <p:cNvCxnSpPr/>
          <p:nvPr/>
        </p:nvCxnSpPr>
        <p:spPr>
          <a:xfrm>
            <a:off x="6003568" y="4940389"/>
            <a:ext cx="0" cy="18576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Straight Connector 1060"/>
          <p:cNvCxnSpPr/>
          <p:nvPr/>
        </p:nvCxnSpPr>
        <p:spPr>
          <a:xfrm flipV="1">
            <a:off x="5726226" y="5126150"/>
            <a:ext cx="277342" cy="1182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Straight Connector 1062"/>
          <p:cNvCxnSpPr/>
          <p:nvPr/>
        </p:nvCxnSpPr>
        <p:spPr>
          <a:xfrm>
            <a:off x="6003568" y="5126150"/>
            <a:ext cx="1044099" cy="30827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Straight Arrow Connector 1064"/>
          <p:cNvCxnSpPr/>
          <p:nvPr/>
        </p:nvCxnSpPr>
        <p:spPr>
          <a:xfrm flipV="1">
            <a:off x="7047668" y="5335166"/>
            <a:ext cx="463298" cy="9926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Straight Arrow Connector 1066"/>
          <p:cNvCxnSpPr/>
          <p:nvPr/>
        </p:nvCxnSpPr>
        <p:spPr>
          <a:xfrm>
            <a:off x="8352790" y="4142326"/>
            <a:ext cx="261025" cy="17101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9" name="Straight Connector 1068"/>
          <p:cNvCxnSpPr/>
          <p:nvPr/>
        </p:nvCxnSpPr>
        <p:spPr>
          <a:xfrm flipV="1">
            <a:off x="8251500" y="4598362"/>
            <a:ext cx="231803" cy="11400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1" name="Straight Connector 1070"/>
          <p:cNvCxnSpPr/>
          <p:nvPr/>
        </p:nvCxnSpPr>
        <p:spPr>
          <a:xfrm flipH="1">
            <a:off x="8439799" y="4598362"/>
            <a:ext cx="43504" cy="2280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Straight Connector 1072"/>
          <p:cNvCxnSpPr/>
          <p:nvPr/>
        </p:nvCxnSpPr>
        <p:spPr>
          <a:xfrm>
            <a:off x="8439799" y="4826380"/>
            <a:ext cx="0" cy="11400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5" name="Straight Connector 1074"/>
          <p:cNvCxnSpPr/>
          <p:nvPr/>
        </p:nvCxnSpPr>
        <p:spPr>
          <a:xfrm>
            <a:off x="8439799" y="4940389"/>
            <a:ext cx="43504" cy="928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Straight Arrow Connector 1077"/>
          <p:cNvCxnSpPr/>
          <p:nvPr/>
        </p:nvCxnSpPr>
        <p:spPr>
          <a:xfrm>
            <a:off x="8483303" y="5033268"/>
            <a:ext cx="43504" cy="15201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1" name="Straight Connector 1080"/>
          <p:cNvCxnSpPr/>
          <p:nvPr/>
        </p:nvCxnSpPr>
        <p:spPr>
          <a:xfrm flipV="1">
            <a:off x="8251500" y="5206410"/>
            <a:ext cx="253555" cy="8337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3" name="Straight Connector 1082"/>
          <p:cNvCxnSpPr/>
          <p:nvPr/>
        </p:nvCxnSpPr>
        <p:spPr>
          <a:xfrm>
            <a:off x="8505055" y="5185281"/>
            <a:ext cx="1065851" cy="24914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Arrow Connector 1084"/>
          <p:cNvCxnSpPr/>
          <p:nvPr/>
        </p:nvCxnSpPr>
        <p:spPr>
          <a:xfrm flipV="1">
            <a:off x="9570906" y="5384796"/>
            <a:ext cx="435041" cy="4963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700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833873"/>
              </p:ext>
            </p:extLst>
          </p:nvPr>
        </p:nvGraphicFramePr>
        <p:xfrm>
          <a:off x="228460" y="150367"/>
          <a:ext cx="10077812" cy="6599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" name="Presentation" r:id="rId3" imgW="4861610" imgH="3601385" progId="PowerPoint.Show.12">
                  <p:embed/>
                </p:oleObj>
              </mc:Choice>
              <mc:Fallback>
                <p:oleObj name="Presentation" r:id="rId3" imgW="4861610" imgH="360138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460" y="150367"/>
                        <a:ext cx="10077812" cy="6599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8634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lly\Pictures\扫描\2013_09_05\IMG_00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81" y="0"/>
            <a:ext cx="5310411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elly\Pictures\扫描\2013_09_05\IMG_0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41" y="0"/>
            <a:ext cx="4893148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8658" y="452417"/>
            <a:ext cx="654693" cy="57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4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4" y="76911"/>
            <a:ext cx="10136920" cy="652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1156" y="814350"/>
            <a:ext cx="81018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latin typeface="楷体" pitchFamily="49" charset="-122"/>
                <a:ea typeface="楷体" pitchFamily="49" charset="-122"/>
              </a:rPr>
              <a:t>世界两大语言</a:t>
            </a:r>
            <a:endParaRPr lang="en-US" altLang="zh-CN" sz="9600" b="1" dirty="0"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9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英文、华文</a:t>
            </a:r>
            <a:endParaRPr lang="en-US" altLang="zh-CN" sz="96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4175" y="4361295"/>
            <a:ext cx="7900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ritannic Bold" pitchFamily="34" charset="0"/>
              </a:rPr>
              <a:t>In today’s word, </a:t>
            </a:r>
            <a:r>
              <a:rPr lang="en-US" sz="3200" dirty="0">
                <a:solidFill>
                  <a:srgbClr val="FF0000"/>
                </a:solidFill>
                <a:latin typeface="Britannic Bold" pitchFamily="34" charset="0"/>
              </a:rPr>
              <a:t>ENGLISH</a:t>
            </a:r>
            <a:r>
              <a:rPr lang="en-US" sz="3200" dirty="0">
                <a:latin typeface="Britannic Bold" pitchFamily="34" charset="0"/>
              </a:rPr>
              <a:t> </a:t>
            </a:r>
            <a:r>
              <a:rPr lang="en-US" altLang="zh-CN" sz="3200" dirty="0">
                <a:latin typeface="Britannic Bold" pitchFamily="34" charset="0"/>
              </a:rPr>
              <a:t>and</a:t>
            </a:r>
            <a:r>
              <a:rPr lang="zh-CN" altLang="en-US" sz="3200" dirty="0">
                <a:latin typeface="Britannic Bold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Britannic Bold" pitchFamily="34" charset="0"/>
              </a:rPr>
              <a:t>CHINESE </a:t>
            </a:r>
            <a:r>
              <a:rPr lang="en-US" altLang="zh-CN" sz="3200" dirty="0">
                <a:latin typeface="Britannic Bold" pitchFamily="34" charset="0"/>
              </a:rPr>
              <a:t>are the 2 most significant languages.</a:t>
            </a:r>
            <a:endParaRPr lang="en-SG" sz="3200" dirty="0"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7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096892"/>
              </p:ext>
            </p:extLst>
          </p:nvPr>
        </p:nvGraphicFramePr>
        <p:xfrm>
          <a:off x="0" y="0"/>
          <a:ext cx="10440988" cy="684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" name="Presentation" r:id="rId3" imgW="4860171" imgH="3599583" progId="PowerPoint.Show.12">
                  <p:embed/>
                </p:oleObj>
              </mc:Choice>
              <mc:Fallback>
                <p:oleObj name="Presentation" r:id="rId3" imgW="4860171" imgH="359958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0440988" cy="684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2876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elly\Pictures\扫描\2013_08_21\IMG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27"/>
            <a:ext cx="10440988" cy="68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7639" y="6170962"/>
            <a:ext cx="654693" cy="57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0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7191" y="301590"/>
            <a:ext cx="9619932" cy="7022615"/>
          </a:xfrm>
          <a:prstGeom prst="rect">
            <a:avLst/>
          </a:prstGeom>
        </p:spPr>
        <p:txBody>
          <a:bodyPr wrap="square" lIns="96698" tIns="48349" rIns="96698" bIns="48349">
            <a:spAutoFit/>
          </a:bodyPr>
          <a:lstStyle/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一盒蜡笔，黄蜡笔跳出来。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他发现一张纸，在纸上画蝴蝶。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红蜡笔画郁金香。粉蜡笔画波斯菊。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浅绿蜡笔画波斯菊叶子。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绿蜡笔画郁金香叶子。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茶色蜡笔画地面。土黄蜡笔画树。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蓝蜡笔画蓝天。浅蓝蜡笔画白云。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黑色蜡笔问：“我在哪里画呢？”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大家说：“这么好看的画，弄黑可不行</a:t>
            </a:r>
            <a:r>
              <a:rPr lang="en-SG" sz="3000" dirty="0">
                <a:latin typeface="楷体" pitchFamily="49" charset="-122"/>
                <a:ea typeface="楷体" pitchFamily="49" charset="-122"/>
              </a:rPr>
              <a:t>……</a:t>
            </a: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”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大家不让黑蜡笔画画。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黑蜡笔用力涂。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大家的画被涂黑了。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铅笔在画上滑动。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黑色被刮下去。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  <a:p>
            <a:pPr marL="302181" indent="-302181">
              <a:buFont typeface="Arial" pitchFamily="34" charset="0"/>
              <a:buChar char="•"/>
            </a:pPr>
            <a:r>
              <a:rPr lang="zh-CN" altLang="en-US" sz="3000" dirty="0">
                <a:latin typeface="楷体" pitchFamily="49" charset="-122"/>
                <a:ea typeface="楷体" pitchFamily="49" charset="-122"/>
              </a:rPr>
              <a:t>转眼间，夜空升起烟花。</a:t>
            </a:r>
            <a:endParaRPr lang="en-SG" sz="3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639" y="1"/>
            <a:ext cx="3946638" cy="482363"/>
          </a:xfrm>
          <a:prstGeom prst="rect">
            <a:avLst/>
          </a:prstGeom>
          <a:noFill/>
        </p:spPr>
        <p:txBody>
          <a:bodyPr wrap="square" lIns="96698" tIns="48349" rIns="96698" bIns="48349" rtlCol="0">
            <a:spAutoFit/>
          </a:bodyPr>
          <a:lstStyle/>
          <a:p>
            <a:r>
              <a:rPr lang="zh-CN" altLang="en-US" sz="2500" dirty="0">
                <a:latin typeface="楷体" pitchFamily="49" charset="-122"/>
                <a:ea typeface="楷体" pitchFamily="49" charset="-122"/>
              </a:rPr>
              <a:t>我会说故事：蜡笔小黑</a:t>
            </a:r>
            <a:endParaRPr lang="en-SG" sz="2500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094" y="4466552"/>
            <a:ext cx="3829677" cy="239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909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753" y="188161"/>
            <a:ext cx="1945764" cy="6993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6698" tIns="48349" rIns="96698" bIns="48349">
            <a:spAutoFit/>
          </a:bodyPr>
          <a:lstStyle/>
          <a:p>
            <a:pPr>
              <a:lnSpc>
                <a:spcPct val="115000"/>
              </a:lnSpc>
              <a:spcAft>
                <a:spcPts val="1058"/>
              </a:spcAft>
            </a:pPr>
            <a:r>
              <a:rPr lang="zh-CN" altLang="en-US" sz="3400" b="1" dirty="0">
                <a:solidFill>
                  <a:prstClr val="black"/>
                </a:solidFill>
                <a:ea typeface="楷体"/>
                <a:cs typeface="Times New Roman"/>
              </a:rPr>
              <a:t>第一周：</a:t>
            </a:r>
            <a:endParaRPr lang="en-SG" sz="3400" b="1" dirty="0">
              <a:solidFill>
                <a:prstClr val="black"/>
              </a:solidFill>
              <a:ea typeface="宋体"/>
              <a:cs typeface="Times New Roman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278485"/>
              </p:ext>
            </p:extLst>
          </p:nvPr>
        </p:nvGraphicFramePr>
        <p:xfrm>
          <a:off x="23333" y="906406"/>
          <a:ext cx="10113262" cy="50996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5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086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星期一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一盒蜡笔，黄蜡笔跳出来。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086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星期二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他发现一张纸，在纸上画蝴蝶。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7303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星期三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红蜡笔画郁金香，粉蜡笔画波斯菊。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086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星期四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浅绿蜡笔画波斯菊叶子。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8086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星期五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绿蜡笔画郁金香叶子。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248" y="794127"/>
            <a:ext cx="1404823" cy="130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13" y="4575108"/>
            <a:ext cx="2064718" cy="225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818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753" y="188161"/>
            <a:ext cx="1945764" cy="6993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6698" tIns="48349" rIns="96698" bIns="48349">
            <a:spAutoFit/>
          </a:bodyPr>
          <a:lstStyle/>
          <a:p>
            <a:pPr>
              <a:lnSpc>
                <a:spcPct val="115000"/>
              </a:lnSpc>
              <a:spcAft>
                <a:spcPts val="1058"/>
              </a:spcAft>
            </a:pPr>
            <a:r>
              <a:rPr lang="zh-CN" altLang="en-US" sz="3400" b="1" dirty="0">
                <a:solidFill>
                  <a:prstClr val="black"/>
                </a:solidFill>
                <a:ea typeface="楷体"/>
                <a:cs typeface="Times New Roman"/>
              </a:rPr>
              <a:t>第二周：</a:t>
            </a:r>
            <a:endParaRPr lang="en-SG" sz="3400" b="1" dirty="0">
              <a:solidFill>
                <a:prstClr val="black"/>
              </a:solidFill>
              <a:ea typeface="宋体"/>
              <a:cs typeface="Times New Roman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486539"/>
              </p:ext>
            </p:extLst>
          </p:nvPr>
        </p:nvGraphicFramePr>
        <p:xfrm>
          <a:off x="122754" y="978230"/>
          <a:ext cx="10195483" cy="5045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9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5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3720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星期一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茶色蜡笔画地面。土黄蜡笔画树。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3720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星期二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蓝蜡笔画天。浅蓝蜡笔画白云。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3720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星期三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黑色蜡笔问：“我在哪里画呢？”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7303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星期四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大家说：“这么好看的画，弄黑可不行</a:t>
                      </a:r>
                      <a:r>
                        <a:rPr lang="en-US" altLang="zh-CN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……</a:t>
                      </a: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”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3720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星期五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大家不让黑蜡笔画画。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546" y="4784939"/>
            <a:ext cx="1835443" cy="207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702" y="129487"/>
            <a:ext cx="1680347" cy="77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40" y="93440"/>
            <a:ext cx="2091455" cy="96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396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753" y="188161"/>
            <a:ext cx="1945764" cy="6993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6698" tIns="48349" rIns="96698" bIns="48349">
            <a:spAutoFit/>
          </a:bodyPr>
          <a:lstStyle/>
          <a:p>
            <a:pPr>
              <a:lnSpc>
                <a:spcPct val="115000"/>
              </a:lnSpc>
              <a:spcAft>
                <a:spcPts val="1058"/>
              </a:spcAft>
            </a:pPr>
            <a:r>
              <a:rPr lang="zh-CN" altLang="en-US" sz="3400" b="1" dirty="0">
                <a:solidFill>
                  <a:prstClr val="black"/>
                </a:solidFill>
                <a:ea typeface="楷体"/>
                <a:cs typeface="Times New Roman"/>
              </a:rPr>
              <a:t>第三周：</a:t>
            </a:r>
            <a:endParaRPr lang="en-SG" sz="3400" b="1" dirty="0">
              <a:solidFill>
                <a:prstClr val="black"/>
              </a:solidFill>
              <a:ea typeface="宋体"/>
              <a:cs typeface="Times New Roman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478119"/>
              </p:ext>
            </p:extLst>
          </p:nvPr>
        </p:nvGraphicFramePr>
        <p:xfrm>
          <a:off x="122754" y="978232"/>
          <a:ext cx="10195483" cy="4668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9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5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3720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星期一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黑蜡笔用力涂。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3720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星期二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大家的画被涂黑了。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3720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星期三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铅笔在画上滑动。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3720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星期四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 dirty="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黑色被刮下去。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3720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楷体" pitchFamily="49" charset="-122"/>
                          <a:ea typeface="楷体" pitchFamily="49" charset="-122"/>
                        </a:rPr>
                        <a:t>星期五</a:t>
                      </a:r>
                      <a:endParaRPr lang="en-SG" sz="2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000" kern="1200">
                          <a:solidFill>
                            <a:schemeClr val="tx1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+mn-cs"/>
                        </a:rPr>
                        <a:t>转眼间，夜空升起烟花。</a:t>
                      </a:r>
                      <a:endParaRPr lang="en-SG" sz="4000" kern="1200" dirty="0"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+mn-cs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766" y="183371"/>
            <a:ext cx="2349222" cy="221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955" y="2406130"/>
            <a:ext cx="2065254" cy="187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74" y="4489103"/>
            <a:ext cx="2548871" cy="222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8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4098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Kelly\Pictures\扫描\2012_10_30\IMG_NEW - Copy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7" y="683824"/>
            <a:ext cx="2254994" cy="10164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267" name="Picture 3" descr="C:\Users\Kelly\Pictures\扫描\2012_10_30\IMG_NEW - Copy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072" y="698149"/>
            <a:ext cx="2269531" cy="98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268" name="Picture 4" descr="C:\Users\Kelly\Pictures\扫描\2012_10_30\IMG_NEW - Copy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790" y="698149"/>
            <a:ext cx="2196487" cy="98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269" name="Picture 5" descr="C:\Users\Kelly\Pictures\扫描\2012_10_30\IMG_NEW - Copy (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7" y="1890784"/>
            <a:ext cx="2226986" cy="1001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1270" name="Picture 6" descr="C:\Users\Kelly\Pictures\扫描\2012_10_30\IMG_NEW - Copy (6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072" y="1890784"/>
            <a:ext cx="2269531" cy="10194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271" name="Picture 7" descr="C:\Users\Kelly\Pictures\扫描\2012_10_30\IMG_NEW - Copy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92" y="1882490"/>
            <a:ext cx="2187484" cy="103603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1272" name="Picture 8" descr="C:\Users\Kelly\Pictures\扫描\2012_10_30\IMG_NEW - Copy (8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200" y="1882490"/>
            <a:ext cx="2209589" cy="10013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273" name="Picture 9" descr="C:\Users\Kelly\Pictures\扫描\2012_10_30\IMG_NEW - Copy (9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99" y="3709815"/>
            <a:ext cx="2170112" cy="10315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274" name="Picture 10" descr="C:\Users\Kelly\Pictures\扫描\2012_10_30\IMG_NEW - Copy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11" y="3693227"/>
            <a:ext cx="2076450" cy="10480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1275" name="Picture 11" descr="C:\Users\Kelly\Pictures\扫描\2012_10_30\IMG_NEW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94" y="4868003"/>
            <a:ext cx="2236788" cy="103301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276" name="Picture 12" descr="C:\Users\Kelly\Pictures\扫描\2012_10_30\IMG_NEW - Copy (10) - Cop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495" y="4868002"/>
            <a:ext cx="2225675" cy="10254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277" name="Picture 13" descr="C:\Users\Kelly\Pictures\扫描\2012_10_30\IMG_NEW - Copy (10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639" y="4868003"/>
            <a:ext cx="2197100" cy="10254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61750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Kelly\Pictures\扫描\2012_10_23\IMG_179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3" y="0"/>
            <a:ext cx="10465051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522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Kelly\Pictures\扫描\2012_10_23\IMG_18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87" y="7755"/>
            <a:ext cx="10460375" cy="683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272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Kelly\Pictures\扫描\2012_10_23\IMG_180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40988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153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574146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808" y="628018"/>
            <a:ext cx="9499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latin typeface="楷体" pitchFamily="49" charset="-122"/>
                <a:ea typeface="楷体" pitchFamily="49" charset="-122"/>
              </a:rPr>
              <a:t>华文是语言而不是科目</a:t>
            </a:r>
            <a:endParaRPr lang="en-US" altLang="zh-CN" sz="66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8549" y="3067780"/>
            <a:ext cx="87565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6600" b="1" dirty="0">
                <a:latin typeface="楷体" pitchFamily="49" charset="-122"/>
                <a:ea typeface="楷体" pitchFamily="49" charset="-122"/>
              </a:rPr>
              <a:t>学习语文的不二法门</a:t>
            </a:r>
            <a:endParaRPr lang="en-US" altLang="zh-CN" sz="6600" b="1" dirty="0">
              <a:latin typeface="楷体" pitchFamily="49" charset="-122"/>
              <a:ea typeface="楷体" pitchFamily="49" charset="-122"/>
            </a:endParaRPr>
          </a:p>
          <a:p>
            <a:pPr algn="just"/>
            <a:r>
              <a:rPr lang="zh-CN" altLang="en-US" sz="6600" b="1" dirty="0">
                <a:latin typeface="楷体" pitchFamily="49" charset="-122"/>
                <a:ea typeface="楷体" pitchFamily="49" charset="-122"/>
              </a:rPr>
              <a:t> ：阅读和写作</a:t>
            </a:r>
            <a:endParaRPr lang="en-SG" sz="66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7030" y="1682989"/>
            <a:ext cx="7037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ritannic Bold" pitchFamily="34" charset="0"/>
              </a:rPr>
              <a:t>Chinese is </a:t>
            </a:r>
            <a:r>
              <a:rPr lang="en-US" sz="3200" dirty="0">
                <a:solidFill>
                  <a:srgbClr val="00B050"/>
                </a:solidFill>
                <a:latin typeface="Britannic Bold" pitchFamily="34" charset="0"/>
              </a:rPr>
              <a:t>NOT</a:t>
            </a:r>
            <a:r>
              <a:rPr lang="en-US" sz="3200" dirty="0">
                <a:latin typeface="Britannic Bold" pitchFamily="34" charset="0"/>
              </a:rPr>
              <a:t> a </a:t>
            </a:r>
            <a:r>
              <a:rPr lang="en-US" sz="3200" dirty="0">
                <a:solidFill>
                  <a:srgbClr val="00B050"/>
                </a:solidFill>
                <a:latin typeface="Britannic Bold" pitchFamily="34" charset="0"/>
              </a:rPr>
              <a:t>SUBJECT</a:t>
            </a:r>
            <a:r>
              <a:rPr lang="en-US" sz="3200" dirty="0">
                <a:latin typeface="Britannic Bold" pitchFamily="34" charset="0"/>
              </a:rPr>
              <a:t> ,</a:t>
            </a:r>
          </a:p>
          <a:p>
            <a:pPr algn="ctr"/>
            <a:r>
              <a:rPr lang="en-US" sz="3200" dirty="0">
                <a:latin typeface="Britannic Bold" pitchFamily="34" charset="0"/>
              </a:rPr>
              <a:t>Chinese is</a:t>
            </a:r>
            <a:r>
              <a:rPr lang="en-US" sz="3200" dirty="0">
                <a:solidFill>
                  <a:srgbClr val="FF0000"/>
                </a:solidFill>
                <a:latin typeface="Britannic Bold" pitchFamily="34" charset="0"/>
              </a:rPr>
              <a:t> A LANGUAGE </a:t>
            </a:r>
            <a:r>
              <a:rPr lang="en-US" sz="3200" dirty="0">
                <a:latin typeface="Britannic Bold" pitchFamily="34" charset="0"/>
              </a:rPr>
              <a:t>!!</a:t>
            </a:r>
            <a:endParaRPr lang="en-SG" sz="3200" dirty="0">
              <a:latin typeface="Britann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3049" y="5085163"/>
            <a:ext cx="8511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ritannic Bold" pitchFamily="34" charset="0"/>
              </a:rPr>
              <a:t>To master any language, you need 2 skills --  </a:t>
            </a:r>
            <a:r>
              <a:rPr lang="en-US" sz="4000" dirty="0">
                <a:solidFill>
                  <a:srgbClr val="FF0000"/>
                </a:solidFill>
                <a:latin typeface="Britannic Bold" pitchFamily="34" charset="0"/>
              </a:rPr>
              <a:t>reading</a:t>
            </a:r>
            <a:r>
              <a:rPr lang="en-US" sz="4000" dirty="0">
                <a:latin typeface="Britannic Bold" pitchFamily="34" charset="0"/>
              </a:rPr>
              <a:t> </a:t>
            </a:r>
            <a:r>
              <a:rPr lang="en-US" sz="3200" dirty="0">
                <a:latin typeface="Britannic Bold" pitchFamily="34" charset="0"/>
              </a:rPr>
              <a:t>and </a:t>
            </a:r>
            <a:r>
              <a:rPr lang="en-US" sz="4000" dirty="0">
                <a:solidFill>
                  <a:srgbClr val="FF0000"/>
                </a:solidFill>
                <a:latin typeface="Britannic Bold" pitchFamily="34" charset="0"/>
              </a:rPr>
              <a:t>writing </a:t>
            </a:r>
            <a:endParaRPr lang="en-SG" sz="4000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236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Kelly\Pictures\扫描\2012_10_23\IMG_18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41" y="0"/>
            <a:ext cx="10469729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09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Kelly\Pictures\扫描\2012_10_23\IMG_18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0" y="0"/>
            <a:ext cx="10444008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217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Kelly\Pictures\扫描\2012_10_23\IMG_180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40988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350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elly\Desktop\作品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" y="0"/>
            <a:ext cx="10425978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962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elly\Desktop\作品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40988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252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elly\Desktop\作品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6" y="0"/>
            <a:ext cx="10440988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57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elly\Desktop\样本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40988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2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778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53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4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31" y="6333831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6333831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52" y="6311504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328" y="6311504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693509"/>
              </p:ext>
            </p:extLst>
          </p:nvPr>
        </p:nvGraphicFramePr>
        <p:xfrm>
          <a:off x="82237" y="527130"/>
          <a:ext cx="10274830" cy="5509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19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5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3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教学内容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methodology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教学目标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goal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5330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童谣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–</a:t>
                      </a: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搭配动作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   </a:t>
                      </a:r>
                      <a:r>
                        <a:rPr lang="en-US" sz="1900" dirty="0">
                          <a:latin typeface="楷体" pitchFamily="49" charset="-122"/>
                          <a:ea typeface="楷体" pitchFamily="49" charset="-122"/>
                        </a:rPr>
                        <a:t>Nursery Rhymes 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900" dirty="0">
                          <a:latin typeface="楷体" pitchFamily="49" charset="-122"/>
                          <a:ea typeface="楷体" pitchFamily="49" charset="-122"/>
                        </a:rPr>
                        <a:t>      –</a:t>
                      </a:r>
                      <a:r>
                        <a:rPr lang="en-US" sz="1900" baseline="0" dirty="0">
                          <a:latin typeface="楷体" pitchFamily="49" charset="-122"/>
                          <a:ea typeface="楷体" pitchFamily="49" charset="-122"/>
                        </a:rPr>
                        <a:t> with actions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童谣搭配动作，吸引学生大声朗读，训练舌头的柔软度。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 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To help the children</a:t>
                      </a: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in their 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  articulation of Chinese words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533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/>
                        <a:buChar char=""/>
                        <a:tabLst>
                          <a:tab pos="228600" algn="l"/>
                        </a:tabLst>
                      </a:pPr>
                      <a:r>
                        <a:rPr lang="zh-CN" sz="1900" kern="1200" dirty="0">
                          <a:solidFill>
                            <a:srgbClr val="000000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汉语拼音儿歌</a:t>
                      </a:r>
                      <a:endParaRPr lang="en-SG" sz="1900" dirty="0">
                        <a:effectLst/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marL="27051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SG" sz="1900" dirty="0">
                          <a:effectLst/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 </a:t>
                      </a:r>
                    </a:p>
                  </a:txBody>
                  <a:tcPr marL="98425" marR="98425" marT="43180" marB="4318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"/>
                        <a:tabLst>
                          <a:tab pos="457200" algn="l"/>
                        </a:tabLst>
                      </a:pPr>
                      <a:r>
                        <a:rPr lang="zh-CN" sz="1900" kern="1200" dirty="0">
                          <a:solidFill>
                            <a:srgbClr val="000000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藉由念唱汉语拼音儿歌，熟悉并发出正确的华文声音。</a:t>
                      </a:r>
                      <a:endParaRPr lang="en-SG" sz="1900" dirty="0">
                        <a:effectLst/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  <a:p>
                      <a:pPr marL="299085" indent="-26987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900" kern="1200" dirty="0">
                          <a:solidFill>
                            <a:srgbClr val="000000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   To help the children in their</a:t>
                      </a:r>
                      <a:r>
                        <a:rPr lang="en-US" sz="1900" dirty="0">
                          <a:effectLst/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 </a:t>
                      </a:r>
                      <a:r>
                        <a:rPr lang="en-US" sz="1900" kern="1200" dirty="0">
                          <a:solidFill>
                            <a:srgbClr val="000000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articulation of Chinese words.</a:t>
                      </a:r>
                      <a:endParaRPr lang="en-SG" sz="1900" dirty="0">
                        <a:effectLst/>
                        <a:latin typeface="楷体" pitchFamily="49" charset="-122"/>
                        <a:ea typeface="楷体" pitchFamily="49" charset="-122"/>
                        <a:cs typeface="Times New Roman"/>
                      </a:endParaRPr>
                    </a:p>
                  </a:txBody>
                  <a:tcPr marL="98425" marR="98425" marT="43180" marB="431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1885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认知：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Basic vocabulary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从日常生活中的词语认知，到短句练习。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900" baseline="0" dirty="0">
                          <a:latin typeface="楷体" pitchFamily="49" charset="-122"/>
                          <a:ea typeface="楷体" pitchFamily="49" charset="-122"/>
                        </a:rPr>
                        <a:t>   To get the children to form Chinese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900" baseline="0" dirty="0">
                          <a:latin typeface="楷体" pitchFamily="49" charset="-122"/>
                          <a:ea typeface="楷体" pitchFamily="49" charset="-122"/>
                        </a:rPr>
                        <a:t>   sentences using the basic vocabulary.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8516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绘本阅读与制作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900" dirty="0">
                          <a:latin typeface="楷体" pitchFamily="49" charset="-122"/>
                          <a:ea typeface="楷体" pitchFamily="49" charset="-122"/>
                        </a:rPr>
                        <a:t>   </a:t>
                      </a:r>
                      <a:r>
                        <a:rPr lang="en-US" sz="1900" dirty="0" err="1">
                          <a:latin typeface="楷体" pitchFamily="49" charset="-122"/>
                          <a:ea typeface="楷体" pitchFamily="49" charset="-122"/>
                        </a:rPr>
                        <a:t>Personalised</a:t>
                      </a:r>
                      <a:r>
                        <a:rPr lang="en-US" sz="1900" baseline="0" dirty="0">
                          <a:latin typeface="楷体" pitchFamily="49" charset="-122"/>
                          <a:ea typeface="楷体" pitchFamily="49" charset="-122"/>
                        </a:rPr>
                        <a:t> Picture Book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绘本不仅是吸引阅读与兴趣的助手，更能奠定深度阅读的基础。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 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To encourage the children</a:t>
                      </a: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to develop 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   good reading habits.</a:t>
                      </a:r>
                      <a:endParaRPr lang="en-SG" sz="1900" dirty="0"/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857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778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53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4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31" y="6333831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6333831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52" y="6311504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328" y="6311504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119582"/>
              </p:ext>
            </p:extLst>
          </p:nvPr>
        </p:nvGraphicFramePr>
        <p:xfrm>
          <a:off x="82237" y="527130"/>
          <a:ext cx="10274830" cy="20304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19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5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3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教学内容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methodology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教学目标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goal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149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</a:rPr>
                        <a:t>字卡游戏</a:t>
                      </a:r>
                      <a:endParaRPr lang="en-US" altLang="zh-CN" sz="19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900" dirty="0">
                          <a:latin typeface="楷体" pitchFamily="49" charset="-122"/>
                          <a:ea typeface="楷体" pitchFamily="49" charset="-122"/>
                        </a:rPr>
                        <a:t>   Games played</a:t>
                      </a:r>
                      <a:r>
                        <a:rPr lang="en-US" sz="1900" baseline="0" dirty="0">
                          <a:latin typeface="楷体" pitchFamily="49" charset="-122"/>
                          <a:ea typeface="楷体" pitchFamily="49" charset="-122"/>
                        </a:rPr>
                        <a:t> online </a:t>
                      </a:r>
                      <a:r>
                        <a:rPr lang="en-US" sz="1900" dirty="0">
                          <a:latin typeface="楷体" pitchFamily="49" charset="-122"/>
                          <a:ea typeface="楷体" pitchFamily="49" charset="-122"/>
                        </a:rPr>
                        <a:t>using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900" dirty="0">
                          <a:latin typeface="楷体" pitchFamily="49" charset="-122"/>
                          <a:ea typeface="楷体" pitchFamily="49" charset="-122"/>
                        </a:rPr>
                        <a:t>   flashcards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经由字卡的句子排列，搭配大声朗读，可训练学生手到、眼到、心到、口到。不但认字、认词，更可完整朗读句子。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 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To</a:t>
                      </a: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train the children to use their 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  5 senses to form Chinese sentences.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415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4098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0166" y="988077"/>
            <a:ext cx="7221683" cy="1733004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zh-CN" altLang="en-US" sz="10600" b="1" dirty="0">
                <a:latin typeface="楷体" pitchFamily="49" charset="-122"/>
                <a:ea typeface="楷体" pitchFamily="49" charset="-122"/>
              </a:rPr>
              <a:t>单 元 一</a:t>
            </a:r>
            <a:endParaRPr lang="en-SG" sz="106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1677" y="3420269"/>
            <a:ext cx="4591447" cy="2133114"/>
          </a:xfrm>
          <a:prstGeom prst="rect">
            <a:avLst/>
          </a:prstGeom>
          <a:ln w="76200" cmpd="tri">
            <a:solidFill>
              <a:srgbClr val="FF0000"/>
            </a:solidFill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zh-CN" altLang="en-US" sz="6600" b="1" dirty="0">
                <a:latin typeface="楷体" pitchFamily="49" charset="-122"/>
                <a:ea typeface="楷体" pitchFamily="49" charset="-122"/>
              </a:rPr>
              <a:t>乔比的</a:t>
            </a:r>
            <a:endParaRPr lang="en-US" altLang="zh-CN" sz="6600" b="1" dirty="0"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6600" b="1" dirty="0">
                <a:latin typeface="楷体" pitchFamily="49" charset="-122"/>
                <a:ea typeface="楷体" pitchFamily="49" charset="-122"/>
              </a:rPr>
              <a:t>动物园之旅</a:t>
            </a:r>
            <a:endParaRPr lang="en-SG" sz="6600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1081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89" y="162870"/>
            <a:ext cx="103762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学习语言重在听、说、读、写，佳乐绘本教学结合这四大重点，加以展开。我们的教学主要以这四个部分为主：</a:t>
            </a:r>
            <a:endParaRPr lang="en-US" altLang="zh-CN" sz="32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297" y="1653979"/>
            <a:ext cx="463178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3600" b="1" dirty="0"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、用绘本、讲故事</a:t>
            </a:r>
            <a:endParaRPr lang="en-US" altLang="zh-CN" sz="36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294" y="2913563"/>
            <a:ext cx="3124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0" name="TextBox 9"/>
          <p:cNvSpPr txBox="1"/>
          <p:nvPr/>
        </p:nvSpPr>
        <p:spPr>
          <a:xfrm>
            <a:off x="724694" y="3058336"/>
            <a:ext cx="3124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95" y="2751030"/>
            <a:ext cx="3121025" cy="36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841">
            <a:off x="518309" y="2608569"/>
            <a:ext cx="3040506" cy="2897435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07" y="4144136"/>
            <a:ext cx="2999521" cy="2539784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6669">
            <a:off x="4131289" y="2210551"/>
            <a:ext cx="2681818" cy="2295449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3796">
            <a:off x="6716417" y="1555147"/>
            <a:ext cx="3362033" cy="2395337"/>
          </a:xfrm>
          <a:prstGeom prst="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092">
            <a:off x="7090008" y="3394111"/>
            <a:ext cx="2538892" cy="3372321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60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2050" y="836066"/>
            <a:ext cx="6396918" cy="4712371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zh-CN" altLang="en-US" sz="6600" b="1" dirty="0">
                <a:latin typeface="楷体" pitchFamily="49" charset="-122"/>
                <a:ea typeface="楷体" pitchFamily="49" charset="-122"/>
              </a:rPr>
              <a:t>握握手</a:t>
            </a:r>
            <a:br>
              <a:rPr lang="en-US" altLang="zh-CN" sz="6000" b="1" dirty="0">
                <a:latin typeface="楷体" pitchFamily="49" charset="-122"/>
                <a:ea typeface="楷体" pitchFamily="49" charset="-122"/>
              </a:rPr>
            </a:br>
            <a:br>
              <a:rPr lang="en-US" altLang="zh-CN" sz="6000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sz="6000" b="1" dirty="0">
                <a:latin typeface="楷体" pitchFamily="49" charset="-122"/>
                <a:ea typeface="楷体" pitchFamily="49" charset="-122"/>
              </a:rPr>
              <a:t>握握手，</a:t>
            </a:r>
            <a:br>
              <a:rPr lang="en-US" altLang="zh-CN" sz="6000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sz="6000" b="1" dirty="0">
                <a:latin typeface="楷体" pitchFamily="49" charset="-122"/>
                <a:ea typeface="楷体" pitchFamily="49" charset="-122"/>
              </a:rPr>
              <a:t>握握手，</a:t>
            </a:r>
            <a:br>
              <a:rPr lang="en-US" altLang="zh-CN" sz="6000" b="1" dirty="0">
                <a:latin typeface="楷体" pitchFamily="49" charset="-122"/>
                <a:ea typeface="楷体" pitchFamily="49" charset="-122"/>
              </a:rPr>
            </a:br>
            <a:r>
              <a:rPr lang="zh-CN" altLang="en-US" sz="6000" b="1" dirty="0">
                <a:latin typeface="楷体" pitchFamily="49" charset="-122"/>
                <a:ea typeface="楷体" pitchFamily="49" charset="-122"/>
              </a:rPr>
              <a:t>我是你的好朋友。</a:t>
            </a:r>
            <a:endParaRPr lang="en-US" sz="66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026" name="Picture 2" descr="C:\Users\user\Pictures\扫描\2011_07_26\IMG_0012_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692" y="1064084"/>
            <a:ext cx="2780638" cy="1708552"/>
          </a:xfrm>
          <a:prstGeom prst="rect">
            <a:avLst/>
          </a:prstGeom>
          <a:noFill/>
        </p:spPr>
      </p:pic>
      <p:pic>
        <p:nvPicPr>
          <p:cNvPr id="1027" name="Picture 3" descr="C:\Users\user\Pictures\扫描\2011_07_26\IMG_0013_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1685" y="3420269"/>
            <a:ext cx="2940153" cy="170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5141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lly\Pictures\扫描\2013_09_20\IMG_00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40988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75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082220"/>
              </p:ext>
            </p:extLst>
          </p:nvPr>
        </p:nvGraphicFramePr>
        <p:xfrm>
          <a:off x="310297" y="380030"/>
          <a:ext cx="9820392" cy="6225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5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5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5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5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75084">
                <a:tc>
                  <a:txBody>
                    <a:bodyPr/>
                    <a:lstStyle/>
                    <a:p>
                      <a:endParaRPr lang="en-SG" sz="1800" dirty="0"/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0" marR="0" lvl="0" indent="0" algn="ctr" defTabSz="100803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5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楷体"/>
                          <a:cs typeface="Times New Roman"/>
                        </a:rPr>
                        <a:t>圆形</a:t>
                      </a:r>
                      <a:endParaRPr kumimoji="0" lang="en-SG" sz="5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algn="ctr"/>
                      <a:endParaRPr lang="en-SG" sz="1800" dirty="0"/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endParaRPr lang="en-SG" sz="1800"/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0" marR="0" lvl="0" indent="0" algn="ctr" defTabSz="100803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5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楷体"/>
                          <a:cs typeface="Times New Roman"/>
                        </a:rPr>
                        <a:t>梯形</a:t>
                      </a:r>
                      <a:endParaRPr kumimoji="0" lang="en-SG" sz="5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algn="ctr"/>
                      <a:endParaRPr lang="en-SG" sz="1800" dirty="0"/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5084">
                <a:tc>
                  <a:txBody>
                    <a:bodyPr/>
                    <a:lstStyle/>
                    <a:p>
                      <a:endParaRPr lang="en-SG" sz="1800"/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0" marR="0" lvl="0" indent="0" algn="ctr" defTabSz="100803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5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楷体"/>
                          <a:cs typeface="Times New Roman"/>
                        </a:rPr>
                        <a:t>正方形</a:t>
                      </a:r>
                      <a:endParaRPr kumimoji="0" lang="en-SG" sz="5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algn="ctr"/>
                      <a:endParaRPr lang="en-SG" sz="1800" dirty="0"/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endParaRPr lang="en-SG" sz="1800" dirty="0"/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0" marR="0" lvl="0" indent="0" algn="ctr" defTabSz="100803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5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楷体"/>
                          <a:cs typeface="Times New Roman"/>
                        </a:rPr>
                        <a:t>心形</a:t>
                      </a:r>
                      <a:endParaRPr kumimoji="0" lang="en-SG" sz="5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algn="ctr"/>
                      <a:endParaRPr lang="en-SG" sz="1800" dirty="0"/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5084">
                <a:tc>
                  <a:txBody>
                    <a:bodyPr/>
                    <a:lstStyle/>
                    <a:p>
                      <a:endParaRPr lang="en-SG" sz="1800" dirty="0"/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0" marR="0" lvl="0" indent="0" algn="ctr" defTabSz="100803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5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楷体"/>
                          <a:cs typeface="Times New Roman"/>
                        </a:rPr>
                        <a:t>长方形</a:t>
                      </a:r>
                      <a:endParaRPr kumimoji="0" lang="en-SG" sz="5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algn="ctr"/>
                      <a:endParaRPr lang="en-SG" sz="1800" dirty="0"/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endParaRPr lang="en-SG" sz="1800" dirty="0"/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0" marR="0" lvl="0" indent="0" algn="ctr" defTabSz="100803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5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楷体"/>
                          <a:cs typeface="Times New Roman"/>
                        </a:rPr>
                        <a:t>三角形</a:t>
                      </a:r>
                      <a:endParaRPr kumimoji="0" lang="en-SG" sz="5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algn="ctr"/>
                      <a:endParaRPr lang="en-SG" sz="1800" dirty="0"/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43" y="561226"/>
            <a:ext cx="1800406" cy="159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95" y="2696403"/>
            <a:ext cx="1800406" cy="159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27" y="4650843"/>
            <a:ext cx="1063876" cy="183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004" y="579322"/>
            <a:ext cx="2029172" cy="159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201" y="2665936"/>
            <a:ext cx="1980778" cy="173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34" y="4650842"/>
            <a:ext cx="2074898" cy="169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5599" y="1416570"/>
            <a:ext cx="654693" cy="579093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99" y="3534575"/>
            <a:ext cx="654693" cy="57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99" y="5620020"/>
            <a:ext cx="654693" cy="57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33" y="1411636"/>
            <a:ext cx="654693" cy="57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33" y="3534575"/>
            <a:ext cx="654693" cy="57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33" y="5620020"/>
            <a:ext cx="654693" cy="57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29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957804"/>
              </p:ext>
            </p:extLst>
          </p:nvPr>
        </p:nvGraphicFramePr>
        <p:xfrm>
          <a:off x="637645" y="162870"/>
          <a:ext cx="8429171" cy="8686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429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8640">
                <a:tc>
                  <a:txBody>
                    <a:bodyPr/>
                    <a:lstStyle/>
                    <a:p>
                      <a:r>
                        <a:rPr lang="zh-CN" altLang="en-US" sz="46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这是我的头，我的头有</a:t>
                      </a:r>
                      <a:r>
                        <a:rPr lang="en-US" altLang="zh-CN" sz="46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</a:t>
                      </a:r>
                      <a:endParaRPr lang="en-SG" sz="46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8204" marR="98204" marT="43432" marB="4343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60" y="1538216"/>
            <a:ext cx="5401217" cy="47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056821" y="4288909"/>
            <a:ext cx="491020" cy="21716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1292336" y="1465831"/>
            <a:ext cx="155489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头发</a:t>
            </a:r>
            <a:endParaRPr lang="en-SG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317" y="2768790"/>
            <a:ext cx="1554896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额头</a:t>
            </a:r>
            <a:endParaRPr lang="en-SG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4990" y="4071750"/>
            <a:ext cx="155489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耳朵</a:t>
            </a:r>
            <a:endParaRPr lang="en-SG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4776" y="1973348"/>
            <a:ext cx="163673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眉毛</a:t>
            </a:r>
            <a:endParaRPr lang="en-SG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5005" y="3270275"/>
            <a:ext cx="1636732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眼睛</a:t>
            </a:r>
            <a:endParaRPr lang="en-SG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5005" y="4506070"/>
            <a:ext cx="1636732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鼻子</a:t>
            </a:r>
            <a:endParaRPr lang="en-SG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1980" y="5631484"/>
            <a:ext cx="161627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嘴巴</a:t>
            </a:r>
            <a:endParaRPr lang="en-SG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847232" y="1682989"/>
            <a:ext cx="1391222" cy="1775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5" idx="3"/>
          </p:cNvCxnSpPr>
          <p:nvPr/>
        </p:nvCxnSpPr>
        <p:spPr>
          <a:xfrm flipH="1" flipV="1">
            <a:off x="2356213" y="3184289"/>
            <a:ext cx="2291427" cy="8598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530116" y="4071749"/>
            <a:ext cx="562627" cy="2171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0" idx="3"/>
          </p:cNvCxnSpPr>
          <p:nvPr/>
        </p:nvCxnSpPr>
        <p:spPr>
          <a:xfrm flipH="1">
            <a:off x="3338253" y="5295481"/>
            <a:ext cx="1063875" cy="7515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711515" y="2368053"/>
            <a:ext cx="2291425" cy="11246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711515" y="3664980"/>
            <a:ext cx="2291425" cy="18961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6"/>
          </p:cNvCxnSpPr>
          <p:nvPr/>
        </p:nvCxnSpPr>
        <p:spPr>
          <a:xfrm>
            <a:off x="5547841" y="4397489"/>
            <a:ext cx="2455098" cy="50328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525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692" y="1"/>
            <a:ext cx="1637987" cy="5931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6698" tIns="48349" rIns="96698" bIns="48349">
            <a:spAutoFit/>
          </a:bodyPr>
          <a:lstStyle/>
          <a:p>
            <a:pPr>
              <a:lnSpc>
                <a:spcPct val="115000"/>
              </a:lnSpc>
              <a:spcAft>
                <a:spcPts val="1058"/>
              </a:spcAft>
            </a:pPr>
            <a:r>
              <a:rPr lang="zh-CN" altLang="en-US" sz="2800" b="1" dirty="0">
                <a:solidFill>
                  <a:prstClr val="black"/>
                </a:solidFill>
                <a:ea typeface="楷体"/>
                <a:cs typeface="Times New Roman"/>
              </a:rPr>
              <a:t>第一周：</a:t>
            </a:r>
            <a:endParaRPr lang="en-SG" sz="2800" b="1" dirty="0">
              <a:solidFill>
                <a:prstClr val="black"/>
              </a:solidFill>
              <a:ea typeface="宋体"/>
              <a:cs typeface="Times New Roman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764964"/>
              </p:ext>
            </p:extLst>
          </p:nvPr>
        </p:nvGraphicFramePr>
        <p:xfrm>
          <a:off x="268692" y="529185"/>
          <a:ext cx="9948819" cy="6247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0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8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49394">
                <a:tc>
                  <a:txBody>
                    <a:bodyPr/>
                    <a:lstStyle/>
                    <a:p>
                      <a:r>
                        <a:rPr lang="zh-CN" altLang="en-US" sz="3400" dirty="0">
                          <a:latin typeface="楷体" pitchFamily="49" charset="-122"/>
                          <a:ea typeface="楷体" pitchFamily="49" charset="-122"/>
                        </a:rPr>
                        <a:t>星期一</a:t>
                      </a:r>
                      <a:endParaRPr lang="en-SG" sz="34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r>
                        <a:rPr lang="zh-CN" altLang="en-US" sz="3800" dirty="0">
                          <a:latin typeface="楷体" pitchFamily="49" charset="-122"/>
                          <a:ea typeface="楷体" pitchFamily="49" charset="-122"/>
                        </a:rPr>
                        <a:t>我真想和他们</a:t>
                      </a:r>
                      <a:endParaRPr lang="en-US" altLang="zh-CN" sz="38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r>
                        <a:rPr lang="zh-CN" altLang="en-US" sz="3800" dirty="0">
                          <a:latin typeface="楷体" pitchFamily="49" charset="-122"/>
                          <a:ea typeface="楷体" pitchFamily="49" charset="-122"/>
                        </a:rPr>
                        <a:t>这是我的头，我的头有</a:t>
                      </a:r>
                      <a:endParaRPr lang="en-SG" sz="3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394">
                <a:tc>
                  <a:txBody>
                    <a:bodyPr/>
                    <a:lstStyle/>
                    <a:p>
                      <a:r>
                        <a:rPr lang="zh-CN" altLang="en-US" sz="3400" dirty="0">
                          <a:latin typeface="楷体" pitchFamily="49" charset="-122"/>
                          <a:ea typeface="楷体" pitchFamily="49" charset="-122"/>
                        </a:rPr>
                        <a:t>星期二</a:t>
                      </a:r>
                      <a:endParaRPr lang="en-SG" sz="34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r>
                        <a:rPr lang="zh-CN" altLang="en-US" sz="3800" dirty="0">
                          <a:latin typeface="楷体" pitchFamily="49" charset="-122"/>
                          <a:ea typeface="楷体" pitchFamily="49" charset="-122"/>
                        </a:rPr>
                        <a:t>我真想和他们一起玩儿</a:t>
                      </a:r>
                      <a:endParaRPr lang="en-US" altLang="zh-CN" sz="38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r>
                        <a:rPr lang="zh-CN" altLang="en-US" sz="3800" dirty="0">
                          <a:latin typeface="楷体" pitchFamily="49" charset="-122"/>
                          <a:ea typeface="楷体" pitchFamily="49" charset="-122"/>
                        </a:rPr>
                        <a:t>头发、额头、耳朵、</a:t>
                      </a:r>
                      <a:endParaRPr lang="en-SG" sz="3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9394">
                <a:tc>
                  <a:txBody>
                    <a:bodyPr/>
                    <a:lstStyle/>
                    <a:p>
                      <a:r>
                        <a:rPr lang="zh-CN" altLang="en-US" sz="3400" dirty="0">
                          <a:latin typeface="楷体" pitchFamily="49" charset="-122"/>
                          <a:ea typeface="楷体" pitchFamily="49" charset="-122"/>
                        </a:rPr>
                        <a:t>星期三</a:t>
                      </a:r>
                      <a:endParaRPr lang="en-SG" sz="34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r>
                        <a:rPr lang="zh-CN" altLang="en-US" sz="3800" dirty="0">
                          <a:latin typeface="楷体" pitchFamily="49" charset="-122"/>
                          <a:ea typeface="楷体" pitchFamily="49" charset="-122"/>
                        </a:rPr>
                        <a:t>我也一起玩儿，好吗</a:t>
                      </a:r>
                      <a:endParaRPr lang="en-SG" altLang="zh-CN" sz="38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r>
                        <a:rPr lang="zh-CN" altLang="en-US" sz="3800" dirty="0">
                          <a:latin typeface="楷体" pitchFamily="49" charset="-122"/>
                          <a:ea typeface="楷体" pitchFamily="49" charset="-122"/>
                        </a:rPr>
                        <a:t>眉毛、眼睛、鼻子、嘴巴</a:t>
                      </a:r>
                      <a:endParaRPr lang="en-SG" sz="3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9394">
                <a:tc>
                  <a:txBody>
                    <a:bodyPr/>
                    <a:lstStyle/>
                    <a:p>
                      <a:r>
                        <a:rPr lang="zh-CN" altLang="en-US" sz="3400" dirty="0">
                          <a:latin typeface="楷体" pitchFamily="49" charset="-122"/>
                          <a:ea typeface="楷体" pitchFamily="49" charset="-122"/>
                        </a:rPr>
                        <a:t>星期四</a:t>
                      </a:r>
                      <a:endParaRPr lang="en-SG" sz="34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r>
                        <a:rPr lang="zh-CN" altLang="en-US" sz="3800" dirty="0">
                          <a:latin typeface="楷体" pitchFamily="49" charset="-122"/>
                          <a:ea typeface="楷体" pitchFamily="49" charset="-122"/>
                        </a:rPr>
                        <a:t>小狸猫，很害羞，</a:t>
                      </a:r>
                      <a:endParaRPr lang="en-US" altLang="zh-CN" sz="38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r>
                        <a:rPr lang="zh-CN" altLang="en-US" sz="3800" dirty="0">
                          <a:latin typeface="楷体" pitchFamily="49" charset="-122"/>
                          <a:ea typeface="楷体" pitchFamily="49" charset="-122"/>
                        </a:rPr>
                        <a:t>我用眼睛看东西</a:t>
                      </a:r>
                      <a:endParaRPr lang="en-SG" sz="3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9394">
                <a:tc>
                  <a:txBody>
                    <a:bodyPr/>
                    <a:lstStyle/>
                    <a:p>
                      <a:r>
                        <a:rPr lang="zh-CN" altLang="en-US" sz="3400" dirty="0">
                          <a:latin typeface="楷体" pitchFamily="49" charset="-122"/>
                          <a:ea typeface="楷体" pitchFamily="49" charset="-122"/>
                        </a:rPr>
                        <a:t>星期五</a:t>
                      </a:r>
                      <a:endParaRPr lang="en-SG" sz="34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tc>
                  <a:txBody>
                    <a:bodyPr/>
                    <a:lstStyle/>
                    <a:p>
                      <a:pPr marL="0" marR="0" indent="0" algn="l" defTabSz="9669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800" dirty="0">
                          <a:latin typeface="楷体" pitchFamily="49" charset="-122"/>
                          <a:ea typeface="楷体" pitchFamily="49" charset="-122"/>
                        </a:rPr>
                        <a:t>不敢说：我也一起玩</a:t>
                      </a:r>
                      <a:endParaRPr lang="en-US" altLang="zh-CN" sz="38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marR="0" indent="0" algn="l" defTabSz="9669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800" dirty="0">
                          <a:latin typeface="楷体" pitchFamily="49" charset="-122"/>
                          <a:ea typeface="楷体" pitchFamily="49" charset="-122"/>
                        </a:rPr>
                        <a:t>我用耳朵听声音</a:t>
                      </a:r>
                      <a:endParaRPr lang="en-SG" sz="38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104410" marR="104410" marT="45604" marB="4560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7074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4" y="-6721"/>
            <a:ext cx="2676525" cy="243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97958"/>
            <a:ext cx="2562225" cy="254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95" y="0"/>
            <a:ext cx="2705894" cy="25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10" y="4297958"/>
            <a:ext cx="2638425" cy="254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6585" y="1163380"/>
            <a:ext cx="723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0" b="1" dirty="0">
                <a:latin typeface="楷体" pitchFamily="49" charset="-122"/>
                <a:ea typeface="楷体" pitchFamily="49" charset="-122"/>
              </a:rPr>
              <a:t>佳乐绘本教学</a:t>
            </a:r>
            <a:endParaRPr lang="en-SG" sz="9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5474" y="2696402"/>
            <a:ext cx="826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Britannic Bold" pitchFamily="34" charset="0"/>
                <a:ea typeface="楷体" pitchFamily="49" charset="-122"/>
              </a:rPr>
              <a:t>Jolly Chinese Picture Book</a:t>
            </a:r>
            <a:endParaRPr lang="en-SG" sz="5400" dirty="0">
              <a:solidFill>
                <a:srgbClr val="FF0000"/>
              </a:solidFill>
              <a:latin typeface="Britannic Bold" pitchFamily="34" charset="0"/>
              <a:ea typeface="楷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9985" y="3697793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佳乐华文</a:t>
            </a:r>
            <a:endParaRPr lang="en-US" altLang="zh-CN" sz="4000" b="1" dirty="0"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en-US" altLang="zh-CN" sz="3200" dirty="0">
                <a:solidFill>
                  <a:srgbClr val="FF0000"/>
                </a:solidFill>
                <a:latin typeface="Britannic Bold" pitchFamily="34" charset="0"/>
                <a:ea typeface="楷体" pitchFamily="49" charset="-122"/>
              </a:rPr>
              <a:t>Jolly</a:t>
            </a:r>
            <a:r>
              <a:rPr lang="zh-CN" altLang="en-US" sz="3200" dirty="0">
                <a:solidFill>
                  <a:srgbClr val="FF0000"/>
                </a:solidFill>
                <a:latin typeface="Britannic Bold" pitchFamily="34" charset="0"/>
                <a:ea typeface="楷体" pitchFamily="49" charset="-122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Britannic Bold" pitchFamily="34" charset="0"/>
                <a:ea typeface="楷体" pitchFamily="49" charset="-122"/>
              </a:rPr>
              <a:t>Chinese</a:t>
            </a:r>
            <a:r>
              <a:rPr lang="zh-CN" altLang="en-US" sz="3200" dirty="0">
                <a:solidFill>
                  <a:srgbClr val="FF0000"/>
                </a:solidFill>
                <a:latin typeface="Britannic Bold" pitchFamily="34" charset="0"/>
                <a:ea typeface="楷体" pitchFamily="49" charset="-122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Britannic Bold" pitchFamily="34" charset="0"/>
                <a:ea typeface="楷体" pitchFamily="49" charset="-122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Britannic Bold" pitchFamily="34" charset="0"/>
                <a:ea typeface="楷体" pitchFamily="49" charset="-122"/>
              </a:rPr>
              <a:t>Pte</a:t>
            </a:r>
            <a:r>
              <a:rPr lang="en-US" sz="3200" dirty="0">
                <a:solidFill>
                  <a:srgbClr val="FF0000"/>
                </a:solidFill>
                <a:latin typeface="Britannic Bold" pitchFamily="34" charset="0"/>
                <a:ea typeface="楷体" pitchFamily="49" charset="-122"/>
              </a:rPr>
              <a:t> Led</a:t>
            </a:r>
            <a:endParaRPr lang="en-SG" sz="3200" dirty="0">
              <a:solidFill>
                <a:srgbClr val="FF0000"/>
              </a:solidFill>
              <a:latin typeface="Britannic Bold" pitchFamily="34" charset="0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9515" y="4915525"/>
            <a:ext cx="5824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ritannic Bold" pitchFamily="34" charset="0"/>
                <a:ea typeface="楷体" pitchFamily="49" charset="-122"/>
              </a:rPr>
              <a:t>Tel:  6348 2319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  <a:latin typeface="Britannic Bold" pitchFamily="34" charset="0"/>
                <a:ea typeface="楷体" pitchFamily="49" charset="-122"/>
                <a:hlinkClick r:id="rId6"/>
              </a:rPr>
              <a:t>www.jollychinese.com</a:t>
            </a:r>
            <a:endParaRPr lang="en-US" sz="3200" dirty="0">
              <a:solidFill>
                <a:srgbClr val="00B050"/>
              </a:solidFill>
              <a:latin typeface="Britannic Bold" pitchFamily="34" charset="0"/>
              <a:ea typeface="楷体" pitchFamily="49" charset="-122"/>
            </a:endParaRPr>
          </a:p>
          <a:p>
            <a:pPr algn="ctr"/>
            <a:r>
              <a:rPr lang="en-US" sz="3200" dirty="0" err="1">
                <a:solidFill>
                  <a:srgbClr val="00B050"/>
                </a:solidFill>
                <a:latin typeface="Britannic Bold" pitchFamily="34" charset="0"/>
                <a:ea typeface="楷体" pitchFamily="49" charset="-122"/>
              </a:rPr>
              <a:t>Email:info@jollychinese.com</a:t>
            </a:r>
            <a:endParaRPr lang="en-SG" sz="3200" dirty="0">
              <a:solidFill>
                <a:srgbClr val="00B050"/>
              </a:solidFill>
              <a:latin typeface="Britannic Bold" pitchFamily="34" charset="0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379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297" y="307644"/>
            <a:ext cx="744713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3600" b="1" dirty="0"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、结合绘本识字、读词、说句子</a:t>
            </a:r>
            <a:endParaRPr lang="en-US" altLang="zh-CN" sz="36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004" y="1321058"/>
            <a:ext cx="251710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latin typeface="楷体" pitchFamily="49" charset="-122"/>
                <a:ea typeface="楷体" pitchFamily="49" charset="-122"/>
              </a:rPr>
              <a:t>浅绿</a:t>
            </a:r>
            <a:endParaRPr lang="en-SG" sz="8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3762" y="1316467"/>
            <a:ext cx="2618772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8000" b="1" dirty="0">
                <a:latin typeface="楷体" pitchFamily="49" charset="-122"/>
                <a:ea typeface="楷体" pitchFamily="49" charset="-122"/>
              </a:rPr>
              <a:t>蜡笔</a:t>
            </a:r>
            <a:endParaRPr lang="en-SG" sz="8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3553" y="1353171"/>
            <a:ext cx="1309386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8000" b="1" dirty="0">
                <a:latin typeface="楷体" pitchFamily="49" charset="-122"/>
                <a:ea typeface="楷体" pitchFamily="49" charset="-122"/>
              </a:rPr>
              <a:t>画</a:t>
            </a:r>
            <a:endParaRPr lang="en-SG" sz="8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3792" y="3130724"/>
            <a:ext cx="3600811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8000" b="1" dirty="0">
                <a:latin typeface="楷体" pitchFamily="49" charset="-122"/>
                <a:ea typeface="楷体" pitchFamily="49" charset="-122"/>
              </a:rPr>
              <a:t>波斯菊</a:t>
            </a:r>
            <a:endParaRPr lang="en-SG" sz="8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2533" y="3170995"/>
            <a:ext cx="2618772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8000" b="1" dirty="0">
                <a:latin typeface="楷体" pitchFamily="49" charset="-122"/>
                <a:ea typeface="楷体" pitchFamily="49" charset="-122"/>
              </a:rPr>
              <a:t>叶子</a:t>
            </a:r>
            <a:endParaRPr lang="en-SG" sz="8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297" y="5229935"/>
            <a:ext cx="9820394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6600" b="1" dirty="0">
                <a:latin typeface="楷体" pitchFamily="49" charset="-122"/>
                <a:ea typeface="楷体" pitchFamily="49" charset="-122"/>
              </a:rPr>
              <a:t>浅绿蜡笔画波斯菊叶子。</a:t>
            </a:r>
            <a:endParaRPr lang="en-SG" sz="6600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327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351" y="94031"/>
            <a:ext cx="851100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3600" b="1" dirty="0"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、根据绘本，进行手工制作，</a:t>
            </a:r>
            <a:endParaRPr lang="en-US" altLang="zh-CN" sz="3600" b="1" dirty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3600" b="1" dirty="0">
                <a:latin typeface="楷体" pitchFamily="49" charset="-122"/>
                <a:ea typeface="楷体" pitchFamily="49" charset="-122"/>
              </a:rPr>
              <a:t>         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让孩子手脑并用，开发智力</a:t>
            </a:r>
            <a:endParaRPr lang="en-US" altLang="zh-CN" sz="36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0312" name="Picture 72" descr="C:\Users\kelly\Desktop\样本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510">
            <a:off x="339632" y="1663250"/>
            <a:ext cx="3012598" cy="2259631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314" name="Picture 74" descr="C:\Users\kelly\Desktop\作品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5" y="4423616"/>
            <a:ext cx="5756275" cy="2192934"/>
          </a:xfrm>
          <a:prstGeom prst="rect">
            <a:avLst/>
          </a:prstGeom>
          <a:ln w="57150">
            <a:solidFill>
              <a:srgbClr val="FF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315" name="Picture 75" descr="C:\Users\kelly\Desktop\作品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022">
            <a:off x="3705391" y="1812833"/>
            <a:ext cx="3386671" cy="2077746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316" name="Picture 76" descr="C:\Users\kelly\Desktop\作品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591">
            <a:off x="6091452" y="4186572"/>
            <a:ext cx="3598484" cy="2385478"/>
          </a:xfrm>
          <a:prstGeom prst="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317" name="Picture 77" descr="C:\Users\kelly\Desktop\样品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069">
            <a:off x="7624540" y="1208061"/>
            <a:ext cx="2560684" cy="3301424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75672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778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53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4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31" y="6354748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6354748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52" y="6344172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327" y="6333831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148137"/>
              </p:ext>
            </p:extLst>
          </p:nvPr>
        </p:nvGraphicFramePr>
        <p:xfrm>
          <a:off x="72636" y="529503"/>
          <a:ext cx="10274830" cy="57101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19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5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519">
                <a:tc>
                  <a:txBody>
                    <a:bodyPr/>
                    <a:lstStyle/>
                    <a:p>
                      <a:pPr marL="0" marR="0" indent="0" algn="ctr" defTabSz="9669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教学内容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methodology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教学目标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goal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7210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童谣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–</a:t>
                      </a: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搭配动作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   </a:t>
                      </a:r>
                      <a:r>
                        <a:rPr lang="en-US" sz="1900" dirty="0">
                          <a:latin typeface="楷体" pitchFamily="49" charset="-122"/>
                          <a:ea typeface="楷体" pitchFamily="49" charset="-122"/>
                        </a:rPr>
                        <a:t>Nursery Rhymes 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900" dirty="0">
                          <a:latin typeface="楷体" pitchFamily="49" charset="-122"/>
                          <a:ea typeface="楷体" pitchFamily="49" charset="-122"/>
                        </a:rPr>
                        <a:t>      –</a:t>
                      </a:r>
                      <a:r>
                        <a:rPr lang="en-US" sz="1900" baseline="0" dirty="0">
                          <a:latin typeface="楷体" pitchFamily="49" charset="-122"/>
                          <a:ea typeface="楷体" pitchFamily="49" charset="-122"/>
                        </a:rPr>
                        <a:t> with actions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童谣搭配动作，吸引学生大声朗读，训练舌头的柔软度。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 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To help the children</a:t>
                      </a: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in their 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  articulation of Chinese words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9837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汉语拼音儿歌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K1</a:t>
                      </a: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：搭配“五声操”。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Using</a:t>
                      </a: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</a:t>
                      </a:r>
                      <a:r>
                        <a:rPr lang="en-US" altLang="zh-CN" sz="1900" baseline="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</a:rPr>
                        <a:t>finger </a:t>
                      </a: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and head movements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 to differentiate the five tones.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K2</a:t>
                      </a: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：搭配“五声调号”书写。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900" dirty="0">
                          <a:latin typeface="楷体" pitchFamily="49" charset="-122"/>
                          <a:ea typeface="楷体" pitchFamily="49" charset="-122"/>
                        </a:rPr>
                        <a:t>  Draw</a:t>
                      </a:r>
                      <a:r>
                        <a:rPr lang="en-US" sz="1900" baseline="0" dirty="0">
                          <a:latin typeface="楷体" pitchFamily="49" charset="-122"/>
                          <a:ea typeface="楷体" pitchFamily="49" charset="-122"/>
                        </a:rPr>
                        <a:t> linear strokes on Chinese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900" baseline="0" dirty="0">
                          <a:latin typeface="楷体" pitchFamily="49" charset="-122"/>
                          <a:ea typeface="楷体" pitchFamily="49" charset="-122"/>
                        </a:rPr>
                        <a:t>  characters to differentiate the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900" baseline="0" dirty="0">
                          <a:latin typeface="楷体" pitchFamily="49" charset="-122"/>
                          <a:ea typeface="楷体" pitchFamily="49" charset="-122"/>
                        </a:rPr>
                        <a:t>  5 tones.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藉由念唱汉语拼音儿歌，熟悉并发出正确的华文声音。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藉由五声操，熟悉拼音的五声调号。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900" dirty="0">
                          <a:latin typeface="楷体" pitchFamily="49" charset="-122"/>
                          <a:ea typeface="楷体" pitchFamily="49" charset="-122"/>
                        </a:rPr>
                        <a:t>   To</a:t>
                      </a:r>
                      <a:r>
                        <a:rPr lang="en-US" sz="1900" baseline="0" dirty="0">
                          <a:latin typeface="楷体" pitchFamily="49" charset="-122"/>
                          <a:ea typeface="楷体" pitchFamily="49" charset="-122"/>
                        </a:rPr>
                        <a:t> help the children in their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900" baseline="0" dirty="0">
                          <a:latin typeface="楷体" pitchFamily="49" charset="-122"/>
                          <a:ea typeface="楷体" pitchFamily="49" charset="-122"/>
                        </a:rPr>
                        <a:t>   </a:t>
                      </a:r>
                      <a:r>
                        <a:rPr lang="en-US" sz="1900" baseline="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</a:rPr>
                        <a:t>articulation</a:t>
                      </a:r>
                      <a:r>
                        <a:rPr lang="en-US" sz="1900" baseline="0" dirty="0">
                          <a:latin typeface="楷体" pitchFamily="49" charset="-122"/>
                          <a:ea typeface="楷体" pitchFamily="49" charset="-122"/>
                        </a:rPr>
                        <a:t> of Chinese word.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baseline="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</a:rPr>
                        <a:t>口语 </a:t>
                      </a:r>
                      <a:r>
                        <a:rPr lang="en-US" altLang="zh-CN" sz="1900" baseline="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</a:rPr>
                        <a:t>- </a:t>
                      </a:r>
                      <a:r>
                        <a:rPr lang="zh-CN" altLang="en-US" sz="1900" baseline="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</a:rPr>
                        <a:t>配合最新小一课本</a:t>
                      </a:r>
                      <a:endParaRPr lang="en-SG" altLang="zh-CN" sz="1900" baseline="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SG" sz="1900" baseline="0" dirty="0">
                          <a:latin typeface="楷体" pitchFamily="49" charset="-122"/>
                          <a:ea typeface="楷体" pitchFamily="49" charset="-122"/>
                        </a:rPr>
                        <a:t>   Conversation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SG" sz="1900" dirty="0">
                          <a:latin typeface="楷体" pitchFamily="49" charset="-122"/>
                          <a:ea typeface="楷体" pitchFamily="49" charset="-122"/>
                        </a:rPr>
                        <a:t>   Using</a:t>
                      </a:r>
                      <a:r>
                        <a:rPr lang="en-SG" sz="1900" baseline="0" dirty="0">
                          <a:latin typeface="楷体" pitchFamily="49" charset="-122"/>
                          <a:ea typeface="楷体" pitchFamily="49" charset="-122"/>
                        </a:rPr>
                        <a:t> the P1 textbook materials.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配合最新小一课本，从词语，到日常会话。以正确的文法说中文。</a:t>
                      </a:r>
                      <a:endParaRPr lang="en-SG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SG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  To master the P1 vocabulary and express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SG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  themselves in complete sentences.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210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778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53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4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31" y="6333831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6333831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52" y="6311504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328" y="6311504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757698"/>
              </p:ext>
            </p:extLst>
          </p:nvPr>
        </p:nvGraphicFramePr>
        <p:xfrm>
          <a:off x="72636" y="562172"/>
          <a:ext cx="10274830" cy="55101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6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8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41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教学内容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methodology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教学目标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goal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736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/>
                        <a:buChar char=""/>
                        <a:tabLst>
                          <a:tab pos="457200" algn="l"/>
                        </a:tabLst>
                      </a:pPr>
                      <a:r>
                        <a:rPr lang="zh-CN" altLang="en-US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楷体"/>
                          <a:cs typeface="Times New Roman"/>
                        </a:rPr>
                        <a:t>象形字认读（</a:t>
                      </a:r>
                      <a:r>
                        <a:rPr lang="en-SG" sz="2000" kern="1200" dirty="0">
                          <a:solidFill>
                            <a:srgbClr val="000000"/>
                          </a:solidFill>
                          <a:effectLst/>
                          <a:latin typeface="楷体"/>
                          <a:ea typeface="宋体"/>
                          <a:cs typeface="Times New Roman"/>
                        </a:rPr>
                        <a:t>K1</a:t>
                      </a:r>
                      <a:r>
                        <a:rPr lang="zh-CN" altLang="en-US" sz="2000" kern="1200" dirty="0">
                          <a:solidFill>
                            <a:srgbClr val="000000"/>
                          </a:solidFill>
                          <a:effectLst/>
                          <a:latin typeface="楷体"/>
                          <a:ea typeface="+mn-ea"/>
                          <a:cs typeface="Times New Roman"/>
                        </a:rPr>
                        <a:t>）</a:t>
                      </a:r>
                      <a:endParaRPr lang="en-SG" sz="16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marL="361950" indent="0"/>
                      <a:r>
                        <a:rPr lang="en-SG" sz="2000" kern="1200" dirty="0">
                          <a:solidFill>
                            <a:srgbClr val="000000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The word began as a pictograph but over time, changes are made until it becomes the character of today.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/>
                        <a:buChar char=""/>
                        <a:tabLst>
                          <a:tab pos="457200" algn="l"/>
                        </a:tabLst>
                      </a:pPr>
                      <a:r>
                        <a:rPr lang="zh-CN" altLang="en-US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楷体"/>
                          <a:cs typeface="Times New Roman"/>
                        </a:rPr>
                        <a:t>将生活中的常用字，透过字源、故事来学习，让孩子厚植良好语文基础。</a:t>
                      </a:r>
                      <a:endParaRPr lang="en-SG" sz="16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marL="361950" indent="0"/>
                      <a:r>
                        <a:rPr lang="en-SG" sz="2000" kern="1200" dirty="0">
                          <a:solidFill>
                            <a:srgbClr val="000000"/>
                          </a:solidFill>
                          <a:effectLst/>
                          <a:latin typeface="楷体" pitchFamily="49" charset="-122"/>
                          <a:ea typeface="楷体" pitchFamily="49" charset="-122"/>
                          <a:cs typeface="Times New Roman"/>
                        </a:rPr>
                        <a:t>The children will have the knowledge of how Chinese characters are formed.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7774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</a:rPr>
                        <a:t>汉字偏旁部首</a:t>
                      </a: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（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K2)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900" dirty="0">
                          <a:latin typeface="楷体" pitchFamily="49" charset="-122"/>
                          <a:ea typeface="楷体" pitchFamily="49" charset="-122"/>
                        </a:rPr>
                        <a:t> 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Stories</a:t>
                      </a: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behind the development 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  of each Chinese radical and 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  character.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v"/>
                      </a:pPr>
                      <a:r>
                        <a:rPr lang="zh-CN" altLang="en-US" sz="19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以图像、字的演进，经由故事让学生知道汉字部首的意义，奠定写字基础。</a:t>
                      </a:r>
                      <a:endParaRPr lang="en-US" altLang="zh-CN" sz="19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altLang="zh-CN" sz="190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To help</a:t>
                      </a: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the children to learn the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  structure of the Chinese characters.</a:t>
                      </a:r>
                      <a:endParaRPr lang="en-SG" altLang="zh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8551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绘本阅读与制作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900" dirty="0">
                          <a:latin typeface="楷体" pitchFamily="49" charset="-122"/>
                          <a:ea typeface="楷体" pitchFamily="49" charset="-122"/>
                        </a:rPr>
                        <a:t>   </a:t>
                      </a:r>
                      <a:r>
                        <a:rPr lang="en-US" sz="1900" dirty="0" err="1">
                          <a:latin typeface="楷体" pitchFamily="49" charset="-122"/>
                          <a:ea typeface="楷体" pitchFamily="49" charset="-122"/>
                        </a:rPr>
                        <a:t>Personalised</a:t>
                      </a:r>
                      <a:r>
                        <a:rPr lang="en-US" sz="1900" baseline="0" dirty="0">
                          <a:latin typeface="楷体" pitchFamily="49" charset="-122"/>
                          <a:ea typeface="楷体" pitchFamily="49" charset="-122"/>
                        </a:rPr>
                        <a:t> Picture Book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342900" indent="-342900">
                        <a:buFont typeface="Wingdings" pitchFamily="2" charset="2"/>
                        <a:buChar char="v"/>
                      </a:pP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绘本不仅是吸引阅读与兴趣的助手，更能奠定深度阅读的基础。</a:t>
                      </a:r>
                      <a:endParaRPr lang="en-US" altLang="zh-CN" sz="19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 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To encourage the children</a:t>
                      </a: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to develop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altLang="zh-CN" sz="1900" baseline="0" dirty="0">
                          <a:latin typeface="楷体" pitchFamily="49" charset="-122"/>
                          <a:ea typeface="楷体" pitchFamily="49" charset="-122"/>
                        </a:rPr>
                        <a:t>   good reading habits.</a:t>
                      </a:r>
                      <a:endParaRPr lang="en-SG" sz="1900" dirty="0"/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078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778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53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4" y="0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31" y="6333831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6333831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52" y="6311504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328" y="6311504"/>
            <a:ext cx="2581275" cy="50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876264"/>
              </p:ext>
            </p:extLst>
          </p:nvPr>
        </p:nvGraphicFramePr>
        <p:xfrm>
          <a:off x="62870" y="905669"/>
          <a:ext cx="10294364" cy="3293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01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2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67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教学内容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methodology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dirty="0">
                          <a:latin typeface="楷体" pitchFamily="49" charset="-122"/>
                          <a:ea typeface="楷体" pitchFamily="49" charset="-122"/>
                        </a:rPr>
                        <a:t>教学目标  </a:t>
                      </a:r>
                      <a:r>
                        <a:rPr lang="en-US" altLang="zh-CN" sz="1900" dirty="0">
                          <a:latin typeface="楷体" pitchFamily="49" charset="-122"/>
                          <a:ea typeface="楷体" pitchFamily="49" charset="-122"/>
                        </a:rPr>
                        <a:t>goal</a:t>
                      </a:r>
                      <a:endParaRPr lang="en-SG" sz="19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034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楷体" pitchFamily="49" charset="-122"/>
                          <a:ea typeface="楷体" pitchFamily="49" charset="-122"/>
                        </a:rPr>
                        <a:t>字卡游戏</a:t>
                      </a:r>
                      <a:endParaRPr lang="en-US" altLang="zh-CN" sz="2000" dirty="0">
                        <a:solidFill>
                          <a:schemeClr val="tx1"/>
                        </a:solidFill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2000" dirty="0">
                          <a:latin typeface="楷体" pitchFamily="49" charset="-122"/>
                          <a:ea typeface="楷体" pitchFamily="49" charset="-122"/>
                        </a:rPr>
                        <a:t>   Games played</a:t>
                      </a:r>
                      <a:r>
                        <a:rPr lang="en-US" sz="2000" baseline="0" dirty="0">
                          <a:latin typeface="楷体" pitchFamily="49" charset="-122"/>
                          <a:ea typeface="楷体" pitchFamily="49" charset="-122"/>
                        </a:rPr>
                        <a:t> online </a:t>
                      </a:r>
                      <a:r>
                        <a:rPr lang="en-US" sz="2000" dirty="0">
                          <a:latin typeface="楷体" pitchFamily="49" charset="-122"/>
                          <a:ea typeface="楷体" pitchFamily="49" charset="-122"/>
                        </a:rPr>
                        <a:t>using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2000" dirty="0">
                          <a:latin typeface="楷体" pitchFamily="49" charset="-122"/>
                          <a:ea typeface="楷体" pitchFamily="49" charset="-122"/>
                        </a:rPr>
                        <a:t>   flashcards</a:t>
                      </a:r>
                      <a:endParaRPr lang="en-SG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2000" dirty="0">
                          <a:latin typeface="楷体" pitchFamily="49" charset="-122"/>
                          <a:ea typeface="楷体" pitchFamily="49" charset="-122"/>
                        </a:rPr>
                        <a:t>经由字卡的句子排列，搭配大声朗读，可训练学生手到、眼到、心到、口到。不但认字、认词，更可完整朗读句子。</a:t>
                      </a:r>
                      <a:endParaRPr lang="en-US" altLang="zh-CN" sz="20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zh-CN" altLang="en-US" sz="2000" dirty="0">
                          <a:latin typeface="楷体" pitchFamily="49" charset="-122"/>
                          <a:ea typeface="楷体" pitchFamily="49" charset="-122"/>
                        </a:rPr>
                        <a:t>   </a:t>
                      </a:r>
                      <a:r>
                        <a:rPr lang="en-US" altLang="zh-CN" sz="2000" dirty="0">
                          <a:latin typeface="楷体" pitchFamily="49" charset="-122"/>
                          <a:ea typeface="楷体" pitchFamily="49" charset="-122"/>
                        </a:rPr>
                        <a:t>To</a:t>
                      </a:r>
                      <a:r>
                        <a:rPr lang="en-US" altLang="zh-CN" sz="2000" baseline="0" dirty="0">
                          <a:latin typeface="楷体" pitchFamily="49" charset="-122"/>
                          <a:ea typeface="楷体" pitchFamily="49" charset="-122"/>
                        </a:rPr>
                        <a:t> train the children to use their 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altLang="zh-CN" sz="2000" baseline="0" dirty="0">
                          <a:latin typeface="楷体" pitchFamily="49" charset="-122"/>
                          <a:ea typeface="楷体" pitchFamily="49" charset="-122"/>
                        </a:rPr>
                        <a:t>   5 senses to form Chinese sentences.</a:t>
                      </a:r>
                      <a:endParaRPr lang="en-SG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2759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v"/>
                      </a:pPr>
                      <a:r>
                        <a:rPr lang="zh-CN" altLang="en-US" sz="2000" dirty="0">
                          <a:latin typeface="楷体" pitchFamily="49" charset="-122"/>
                          <a:ea typeface="楷体" pitchFamily="49" charset="-122"/>
                        </a:rPr>
                        <a:t>绘本手工</a:t>
                      </a:r>
                      <a:endParaRPr lang="en-US" altLang="zh-CN" sz="20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2000" dirty="0">
                          <a:latin typeface="楷体" pitchFamily="49" charset="-122"/>
                          <a:ea typeface="楷体" pitchFamily="49" charset="-122"/>
                        </a:rPr>
                        <a:t>   Artwork and Craftwork</a:t>
                      </a:r>
                      <a:endParaRPr lang="en-SG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itchFamily="2" charset="2"/>
                        <a:buChar char="v"/>
                      </a:pPr>
                      <a:r>
                        <a:rPr lang="zh-CN" altLang="en-US" sz="2000" dirty="0">
                          <a:latin typeface="楷体" pitchFamily="49" charset="-122"/>
                          <a:ea typeface="楷体" pitchFamily="49" charset="-122"/>
                        </a:rPr>
                        <a:t>每本绘本手工皆不相同，藉由各种素材、表现方法，可启发学生的美感与想象空间。</a:t>
                      </a:r>
                      <a:endParaRPr lang="en-US" altLang="zh-CN" sz="2000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2000" dirty="0">
                          <a:latin typeface="楷体" pitchFamily="49" charset="-122"/>
                          <a:ea typeface="楷体" pitchFamily="49" charset="-122"/>
                        </a:rPr>
                        <a:t>   To encourage the children to</a:t>
                      </a:r>
                      <a:r>
                        <a:rPr lang="en-US" sz="2000" baseline="0" dirty="0">
                          <a:latin typeface="楷体" pitchFamily="49" charset="-122"/>
                          <a:ea typeface="楷体" pitchFamily="49" charset="-122"/>
                        </a:rPr>
                        <a:t> </a:t>
                      </a:r>
                      <a:r>
                        <a:rPr lang="en-US" sz="2000" dirty="0">
                          <a:latin typeface="楷体" pitchFamily="49" charset="-122"/>
                          <a:ea typeface="楷体" pitchFamily="49" charset="-122"/>
                        </a:rPr>
                        <a:t>express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2000" dirty="0">
                          <a:latin typeface="楷体" pitchFamily="49" charset="-122"/>
                          <a:ea typeface="楷体" pitchFamily="49" charset="-122"/>
                        </a:rPr>
                        <a:t>   their creativity.</a:t>
                      </a:r>
                      <a:endParaRPr lang="en-SG" sz="2000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marL="98204" marR="98204" marT="43432" marB="434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078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1547</Words>
  <Application>Microsoft Office PowerPoint</Application>
  <PresentationFormat>Custom</PresentationFormat>
  <Paragraphs>277</Paragraphs>
  <Slides>45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楷体</vt:lpstr>
      <vt:lpstr>Arial</vt:lpstr>
      <vt:lpstr>Britannic Bold</vt:lpstr>
      <vt:lpstr>Calibri</vt:lpstr>
      <vt:lpstr>Comic Sans MS</vt:lpstr>
      <vt:lpstr>Wingdings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青蛙  如果你不想睡觉， 就来听我呱呱叫， 再来看我跳跳跳， 我跳，我跳，我跳跳跳， 哎哟喂呀！ 一只青蛙闪到腰。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握握手  握握手， 握握手， 我是你的好朋友。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</dc:creator>
  <cp:lastModifiedBy>Annie Lee</cp:lastModifiedBy>
  <cp:revision>147</cp:revision>
  <cp:lastPrinted>2013-10-21T08:43:57Z</cp:lastPrinted>
  <dcterms:created xsi:type="dcterms:W3CDTF">2006-08-16T00:00:00Z</dcterms:created>
  <dcterms:modified xsi:type="dcterms:W3CDTF">2019-04-04T15:32:29Z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14015553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S8.2.2</vt:lpwstr>
  </property>
  <property fmtid="{D5CDD505-2E9C-101B-9397-08002B2CF9AE}" name="_MarkAsFinal" pid="5">
    <vt:bool>true</vt:bool>
  </property>
</Properties>
</file>